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8" r:id="rId1"/>
  </p:sldMasterIdLst>
  <p:handoutMasterIdLst>
    <p:handoutMasterId r:id="rId52"/>
  </p:handoutMasterIdLst>
  <p:sldIdLst>
    <p:sldId id="294" r:id="rId2"/>
    <p:sldId id="346" r:id="rId3"/>
    <p:sldId id="345" r:id="rId4"/>
    <p:sldId id="293" r:id="rId5"/>
    <p:sldId id="351" r:id="rId6"/>
    <p:sldId id="352" r:id="rId7"/>
    <p:sldId id="354" r:id="rId8"/>
    <p:sldId id="353" r:id="rId9"/>
    <p:sldId id="355" r:id="rId10"/>
    <p:sldId id="278" r:id="rId11"/>
    <p:sldId id="288" r:id="rId12"/>
    <p:sldId id="286" r:id="rId13"/>
    <p:sldId id="287" r:id="rId14"/>
    <p:sldId id="307" r:id="rId15"/>
    <p:sldId id="303" r:id="rId16"/>
    <p:sldId id="289" r:id="rId17"/>
    <p:sldId id="290" r:id="rId18"/>
    <p:sldId id="310" r:id="rId19"/>
    <p:sldId id="308" r:id="rId20"/>
    <p:sldId id="306" r:id="rId21"/>
    <p:sldId id="339" r:id="rId22"/>
    <p:sldId id="341" r:id="rId23"/>
    <p:sldId id="309" r:id="rId24"/>
    <p:sldId id="319" r:id="rId25"/>
    <p:sldId id="331" r:id="rId26"/>
    <p:sldId id="320" r:id="rId27"/>
    <p:sldId id="321" r:id="rId28"/>
    <p:sldId id="322" r:id="rId29"/>
    <p:sldId id="323" r:id="rId30"/>
    <p:sldId id="324" r:id="rId31"/>
    <p:sldId id="326" r:id="rId32"/>
    <p:sldId id="325" r:id="rId33"/>
    <p:sldId id="327" r:id="rId34"/>
    <p:sldId id="328" r:id="rId35"/>
    <p:sldId id="329" r:id="rId36"/>
    <p:sldId id="330" r:id="rId37"/>
    <p:sldId id="333" r:id="rId38"/>
    <p:sldId id="334" r:id="rId39"/>
    <p:sldId id="335" r:id="rId40"/>
    <p:sldId id="343" r:id="rId41"/>
    <p:sldId id="336" r:id="rId42"/>
    <p:sldId id="344" r:id="rId43"/>
    <p:sldId id="337" r:id="rId44"/>
    <p:sldId id="338" r:id="rId45"/>
    <p:sldId id="332" r:id="rId46"/>
    <p:sldId id="340" r:id="rId47"/>
    <p:sldId id="342" r:id="rId48"/>
    <p:sldId id="348" r:id="rId49"/>
    <p:sldId id="349" r:id="rId50"/>
    <p:sldId id="350" r:id="rId51"/>
  </p:sldIdLst>
  <p:sldSz cx="9144000" cy="6858000" type="screen4x3"/>
  <p:notesSz cx="30835600" cy="42391013"/>
  <p:defaultTextStyle>
    <a:defPPr>
      <a:defRPr lang="en-US"/>
    </a:defPPr>
    <a:lvl1pPr algn="l" rtl="0" fontAlgn="base">
      <a:spcBef>
        <a:spcPct val="0"/>
      </a:spcBef>
      <a:spcAft>
        <a:spcPct val="0"/>
      </a:spcAft>
      <a:defRPr sz="500" kern="1200">
        <a:solidFill>
          <a:schemeClr val="tx1"/>
        </a:solidFill>
        <a:latin typeface="Arial Unicode MS" pitchFamily="34" charset="-128"/>
        <a:ea typeface="+mn-ea"/>
        <a:cs typeface="+mn-cs"/>
      </a:defRPr>
    </a:lvl1pPr>
    <a:lvl2pPr marL="457200" algn="l" rtl="0" fontAlgn="base">
      <a:spcBef>
        <a:spcPct val="0"/>
      </a:spcBef>
      <a:spcAft>
        <a:spcPct val="0"/>
      </a:spcAft>
      <a:defRPr sz="500" kern="1200">
        <a:solidFill>
          <a:schemeClr val="tx1"/>
        </a:solidFill>
        <a:latin typeface="Arial Unicode MS" pitchFamily="34" charset="-128"/>
        <a:ea typeface="+mn-ea"/>
        <a:cs typeface="+mn-cs"/>
      </a:defRPr>
    </a:lvl2pPr>
    <a:lvl3pPr marL="914400" algn="l" rtl="0" fontAlgn="base">
      <a:spcBef>
        <a:spcPct val="0"/>
      </a:spcBef>
      <a:spcAft>
        <a:spcPct val="0"/>
      </a:spcAft>
      <a:defRPr sz="500" kern="1200">
        <a:solidFill>
          <a:schemeClr val="tx1"/>
        </a:solidFill>
        <a:latin typeface="Arial Unicode MS" pitchFamily="34" charset="-128"/>
        <a:ea typeface="+mn-ea"/>
        <a:cs typeface="+mn-cs"/>
      </a:defRPr>
    </a:lvl3pPr>
    <a:lvl4pPr marL="1371600" algn="l" rtl="0" fontAlgn="base">
      <a:spcBef>
        <a:spcPct val="0"/>
      </a:spcBef>
      <a:spcAft>
        <a:spcPct val="0"/>
      </a:spcAft>
      <a:defRPr sz="500" kern="1200">
        <a:solidFill>
          <a:schemeClr val="tx1"/>
        </a:solidFill>
        <a:latin typeface="Arial Unicode MS" pitchFamily="34" charset="-128"/>
        <a:ea typeface="+mn-ea"/>
        <a:cs typeface="+mn-cs"/>
      </a:defRPr>
    </a:lvl4pPr>
    <a:lvl5pPr marL="1828800" algn="l" rtl="0" fontAlgn="base">
      <a:spcBef>
        <a:spcPct val="0"/>
      </a:spcBef>
      <a:spcAft>
        <a:spcPct val="0"/>
      </a:spcAft>
      <a:defRPr sz="500" kern="1200">
        <a:solidFill>
          <a:schemeClr val="tx1"/>
        </a:solidFill>
        <a:latin typeface="Arial Unicode MS" pitchFamily="34" charset="-128"/>
        <a:ea typeface="+mn-ea"/>
        <a:cs typeface="+mn-cs"/>
      </a:defRPr>
    </a:lvl5pPr>
    <a:lvl6pPr marL="2286000" algn="l" defTabSz="914400" rtl="0" eaLnBrk="1" latinLnBrk="0" hangingPunct="1">
      <a:defRPr sz="500" kern="1200">
        <a:solidFill>
          <a:schemeClr val="tx1"/>
        </a:solidFill>
        <a:latin typeface="Arial Unicode MS" pitchFamily="34" charset="-128"/>
        <a:ea typeface="+mn-ea"/>
        <a:cs typeface="+mn-cs"/>
      </a:defRPr>
    </a:lvl6pPr>
    <a:lvl7pPr marL="2743200" algn="l" defTabSz="914400" rtl="0" eaLnBrk="1" latinLnBrk="0" hangingPunct="1">
      <a:defRPr sz="500" kern="1200">
        <a:solidFill>
          <a:schemeClr val="tx1"/>
        </a:solidFill>
        <a:latin typeface="Arial Unicode MS" pitchFamily="34" charset="-128"/>
        <a:ea typeface="+mn-ea"/>
        <a:cs typeface="+mn-cs"/>
      </a:defRPr>
    </a:lvl7pPr>
    <a:lvl8pPr marL="3200400" algn="l" defTabSz="914400" rtl="0" eaLnBrk="1" latinLnBrk="0" hangingPunct="1">
      <a:defRPr sz="500" kern="1200">
        <a:solidFill>
          <a:schemeClr val="tx1"/>
        </a:solidFill>
        <a:latin typeface="Arial Unicode MS" pitchFamily="34" charset="-128"/>
        <a:ea typeface="+mn-ea"/>
        <a:cs typeface="+mn-cs"/>
      </a:defRPr>
    </a:lvl8pPr>
    <a:lvl9pPr marL="3657600" algn="l" defTabSz="914400" rtl="0" eaLnBrk="1" latinLnBrk="0" hangingPunct="1">
      <a:defRPr sz="500" kern="1200">
        <a:solidFill>
          <a:schemeClr val="tx1"/>
        </a:solidFill>
        <a:latin typeface="Arial Unicode MS" pitchFamily="34" charset="-128"/>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00"/>
    <a:srgbClr val="FFCCFF"/>
    <a:srgbClr val="99FF99"/>
    <a:srgbClr val="FFCCCC"/>
    <a:srgbClr val="FFCC66"/>
    <a:srgbClr val="FFCC99"/>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41994" autoAdjust="0"/>
    <p:restoredTop sz="94686" autoAdjust="0"/>
  </p:normalViewPr>
  <p:slideViewPr>
    <p:cSldViewPr>
      <p:cViewPr varScale="1">
        <p:scale>
          <a:sx n="74" d="100"/>
          <a:sy n="74" d="100"/>
        </p:scale>
        <p:origin x="-876" y="-102"/>
      </p:cViewPr>
      <p:guideLst>
        <p:guide orient="horz" pos="168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9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http://elearning.fgcu.edu/AngelUploads/Content/200908-81257/_assoc/D5C145A76BB34240BF6133ECE9971346/CRN_81257__Class_Profile.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file:///C:\Users\Owner\Documents\FGCU\University%20Colloquium\7.%20Service%20Learning\Shoreline%20Restoration\CRN%2081657%20-%20Assessment\CRN%2081357%20-%20Main%20Campus,%20Fall%202009%20-%20Literacy%20Results.xlsx"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oleObject" Target="file:///C:\Users\Owner\Documents\FGCU\University%20Colloquium\7.%20Service%20Learning\Shoreline%20Restoration\CRN%2081657%20-%20Assessment\CRN%2081357%20-%20Main%20Campus,%20Fall%202009%20-%20Literacy%20Results.xlsx" TargetMode="External"/><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2" Type="http://schemas.openxmlformats.org/officeDocument/2006/relationships/oleObject" Target="file:///C:\Users\Owner\Documents\FGCU\University%20Colloquium\7.%20Service%20Learning\Shoreline%20Restoration\CRN%2081657%20-%20Assessment\CRN%2081357%20-%20Main%20Campus,%20Fall%202009%20-%20Literacy%20Results.xlsx" TargetMode="External"/><Relationship Id="rId1" Type="http://schemas.openxmlformats.org/officeDocument/2006/relationships/themeOverride" Target="../theme/themeOverride6.xml"/></Relationships>
</file>

<file path=ppt/charts/_rels/chart5.xml.rels><?xml version="1.0" encoding="UTF-8" standalone="yes"?>
<Relationships xmlns="http://schemas.openxmlformats.org/package/2006/relationships"><Relationship Id="rId2" Type="http://schemas.openxmlformats.org/officeDocument/2006/relationships/oleObject" Target="file:///C:\Users\Owner\Documents\FGCU\University%20Colloquium\7.%20Service%20Learning\Shoreline%20Restoration\CRN%2081657%20-%20Assessment\CRN%2081357%20-%20Main%20Campus,%20Fall%202009%20-%20Literacy%20Result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bar"/>
        <c:grouping val="clustered"/>
        <c:ser>
          <c:idx val="0"/>
          <c:order val="0"/>
          <c:cat>
            <c:strRef>
              <c:f>[CRN_81257__Class_Profile.xlsx]Sheet1!$B$38:$B$42</c:f>
              <c:strCache>
                <c:ptCount val="5"/>
                <c:pt idx="0">
                  <c:v>College of Education </c:v>
                </c:pt>
                <c:pt idx="1">
                  <c:v>College of Arts and Sciences</c:v>
                </c:pt>
                <c:pt idx="2">
                  <c:v>College of Professional Studies </c:v>
                </c:pt>
                <c:pt idx="3">
                  <c:v>College of Business</c:v>
                </c:pt>
                <c:pt idx="4">
                  <c:v>College of Health Professions </c:v>
                </c:pt>
              </c:strCache>
            </c:strRef>
          </c:cat>
          <c:val>
            <c:numRef>
              <c:f>[CRN_81257__Class_Profile.xlsx]Sheet1!$C$38:$C$42</c:f>
              <c:numCache>
                <c:formatCode>General</c:formatCode>
                <c:ptCount val="5"/>
                <c:pt idx="0">
                  <c:v>3</c:v>
                </c:pt>
                <c:pt idx="1">
                  <c:v>9</c:v>
                </c:pt>
                <c:pt idx="2">
                  <c:v>1</c:v>
                </c:pt>
                <c:pt idx="3">
                  <c:v>4</c:v>
                </c:pt>
                <c:pt idx="4">
                  <c:v>3</c:v>
                </c:pt>
              </c:numCache>
            </c:numRef>
          </c:val>
        </c:ser>
        <c:axId val="60030336"/>
        <c:axId val="61355136"/>
      </c:barChart>
      <c:catAx>
        <c:axId val="60030336"/>
        <c:scaling>
          <c:orientation val="minMax"/>
        </c:scaling>
        <c:axPos val="l"/>
        <c:tickLblPos val="nextTo"/>
        <c:crossAx val="61355136"/>
        <c:crosses val="autoZero"/>
        <c:auto val="1"/>
        <c:lblAlgn val="ctr"/>
        <c:lblOffset val="100"/>
      </c:catAx>
      <c:valAx>
        <c:axId val="61355136"/>
        <c:scaling>
          <c:orientation val="minMax"/>
        </c:scaling>
        <c:axPos val="b"/>
        <c:majorGridlines/>
        <c:numFmt formatCode="General" sourceLinked="1"/>
        <c:tickLblPos val="nextTo"/>
        <c:crossAx val="60030336"/>
        <c:crosses val="autoZero"/>
        <c:crossBetween val="between"/>
      </c:valAx>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manualLayout>
          <c:xMode val="edge"/>
          <c:yMode val="edge"/>
          <c:x val="0.43895993000874928"/>
          <c:y val="3.125E-2"/>
        </c:manualLayout>
      </c:layout>
    </c:title>
    <c:plotArea>
      <c:layout>
        <c:manualLayout>
          <c:layoutTarget val="inner"/>
          <c:xMode val="edge"/>
          <c:yMode val="edge"/>
          <c:x val="6.9413295320843615E-2"/>
          <c:y val="0.1286272105331096"/>
          <c:w val="0.8932303828400755"/>
          <c:h val="0.78323996385697658"/>
        </c:manualLayout>
      </c:layout>
      <c:barChart>
        <c:barDir val="col"/>
        <c:grouping val="clustered"/>
        <c:ser>
          <c:idx val="0"/>
          <c:order val="0"/>
          <c:tx>
            <c:strRef>
              <c:f>'CRN 81257  Results'!$B$2</c:f>
              <c:strCache>
                <c:ptCount val="1"/>
                <c:pt idx="0">
                  <c:v>Pre</c:v>
                </c:pt>
              </c:strCache>
            </c:strRef>
          </c:tx>
          <c:cat>
            <c:strRef>
              <c:f>'CRN 81257  Results'!$A$3:$A$7</c:f>
              <c:strCache>
                <c:ptCount val="5"/>
                <c:pt idx="0">
                  <c:v>Not at all familiar </c:v>
                </c:pt>
                <c:pt idx="1">
                  <c:v>Somewhat familiar </c:v>
                </c:pt>
                <c:pt idx="2">
                  <c:v>Familiar</c:v>
                </c:pt>
                <c:pt idx="3">
                  <c:v>Understand</c:v>
                </c:pt>
                <c:pt idx="4">
                  <c:v>Understand well </c:v>
                </c:pt>
              </c:strCache>
            </c:strRef>
          </c:cat>
          <c:val>
            <c:numRef>
              <c:f>'CRN 81257  Results'!$B$3:$B$7</c:f>
              <c:numCache>
                <c:formatCode>General</c:formatCode>
                <c:ptCount val="5"/>
                <c:pt idx="0">
                  <c:v>50</c:v>
                </c:pt>
                <c:pt idx="1">
                  <c:v>55</c:v>
                </c:pt>
                <c:pt idx="2">
                  <c:v>13</c:v>
                </c:pt>
                <c:pt idx="3">
                  <c:v>7</c:v>
                </c:pt>
                <c:pt idx="4">
                  <c:v>1</c:v>
                </c:pt>
              </c:numCache>
            </c:numRef>
          </c:val>
        </c:ser>
        <c:axId val="61361536"/>
        <c:axId val="61387904"/>
      </c:barChart>
      <c:catAx>
        <c:axId val="61361536"/>
        <c:scaling>
          <c:orientation val="minMax"/>
        </c:scaling>
        <c:axPos val="b"/>
        <c:tickLblPos val="nextTo"/>
        <c:crossAx val="61387904"/>
        <c:crosses val="autoZero"/>
        <c:auto val="1"/>
        <c:lblAlgn val="ctr"/>
        <c:lblOffset val="100"/>
      </c:catAx>
      <c:valAx>
        <c:axId val="61387904"/>
        <c:scaling>
          <c:orientation val="minMax"/>
        </c:scaling>
        <c:axPos val="l"/>
        <c:majorGridlines/>
        <c:numFmt formatCode="General" sourceLinked="1"/>
        <c:tickLblPos val="nextTo"/>
        <c:crossAx val="61361536"/>
        <c:crosses val="autoZero"/>
        <c:crossBetween val="between"/>
      </c:valAx>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title>
    <c:plotArea>
      <c:layout>
        <c:manualLayout>
          <c:layoutTarget val="inner"/>
          <c:xMode val="edge"/>
          <c:yMode val="edge"/>
          <c:x val="6.1978028956057897E-2"/>
          <c:y val="9.6982685632037879E-2"/>
          <c:w val="0.90038756244179152"/>
          <c:h val="0.78673609347218754"/>
        </c:manualLayout>
      </c:layout>
      <c:barChart>
        <c:barDir val="col"/>
        <c:grouping val="clustered"/>
        <c:ser>
          <c:idx val="0"/>
          <c:order val="0"/>
          <c:tx>
            <c:strRef>
              <c:f>'CRN 81257  Results'!$F$2</c:f>
              <c:strCache>
                <c:ptCount val="1"/>
                <c:pt idx="0">
                  <c:v>Post </c:v>
                </c:pt>
              </c:strCache>
            </c:strRef>
          </c:tx>
          <c:cat>
            <c:strRef>
              <c:f>'CRN 81257  Results'!$E$3:$E$7</c:f>
              <c:strCache>
                <c:ptCount val="5"/>
                <c:pt idx="0">
                  <c:v>Not at all familiar </c:v>
                </c:pt>
                <c:pt idx="1">
                  <c:v>Somewhat familiar </c:v>
                </c:pt>
                <c:pt idx="2">
                  <c:v>Familiar</c:v>
                </c:pt>
                <c:pt idx="3">
                  <c:v>Understand</c:v>
                </c:pt>
                <c:pt idx="4">
                  <c:v>Understand well </c:v>
                </c:pt>
              </c:strCache>
            </c:strRef>
          </c:cat>
          <c:val>
            <c:numRef>
              <c:f>'CRN 81257  Results'!$F$3:$F$7</c:f>
              <c:numCache>
                <c:formatCode>General</c:formatCode>
                <c:ptCount val="5"/>
                <c:pt idx="0">
                  <c:v>1</c:v>
                </c:pt>
                <c:pt idx="1">
                  <c:v>0</c:v>
                </c:pt>
                <c:pt idx="2">
                  <c:v>12</c:v>
                </c:pt>
                <c:pt idx="3">
                  <c:v>42</c:v>
                </c:pt>
                <c:pt idx="4">
                  <c:v>71</c:v>
                </c:pt>
              </c:numCache>
            </c:numRef>
          </c:val>
        </c:ser>
        <c:axId val="61571840"/>
        <c:axId val="61573376"/>
      </c:barChart>
      <c:catAx>
        <c:axId val="61571840"/>
        <c:scaling>
          <c:orientation val="minMax"/>
        </c:scaling>
        <c:axPos val="b"/>
        <c:tickLblPos val="nextTo"/>
        <c:crossAx val="61573376"/>
        <c:crosses val="autoZero"/>
        <c:auto val="1"/>
        <c:lblAlgn val="ctr"/>
        <c:lblOffset val="100"/>
      </c:catAx>
      <c:valAx>
        <c:axId val="61573376"/>
        <c:scaling>
          <c:orientation val="minMax"/>
        </c:scaling>
        <c:axPos val="l"/>
        <c:majorGridlines/>
        <c:numFmt formatCode="General" sourceLinked="1"/>
        <c:tickLblPos val="nextTo"/>
        <c:crossAx val="61571840"/>
        <c:crosses val="autoZero"/>
        <c:crossBetween val="between"/>
      </c:valAx>
    </c:plotArea>
    <c:plotVisOnly val="1"/>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title>
    <c:plotArea>
      <c:layout/>
      <c:barChart>
        <c:barDir val="col"/>
        <c:grouping val="clustered"/>
        <c:ser>
          <c:idx val="0"/>
          <c:order val="0"/>
          <c:tx>
            <c:strRef>
              <c:f>'CRN 81257  Results'!$H$9</c:f>
              <c:strCache>
                <c:ptCount val="1"/>
                <c:pt idx="0">
                  <c:v>Pre</c:v>
                </c:pt>
              </c:strCache>
            </c:strRef>
          </c:tx>
          <c:cat>
            <c:strRef>
              <c:f>'CRN 81257  Results'!$G$10:$G$14</c:f>
              <c:strCache>
                <c:ptCount val="5"/>
                <c:pt idx="0">
                  <c:v>None</c:v>
                </c:pt>
                <c:pt idx="1">
                  <c:v>Slight</c:v>
                </c:pt>
                <c:pt idx="2">
                  <c:v>Modest</c:v>
                </c:pt>
                <c:pt idx="3">
                  <c:v>Higher than normal </c:v>
                </c:pt>
                <c:pt idx="4">
                  <c:v>Distinct</c:v>
                </c:pt>
              </c:strCache>
            </c:strRef>
          </c:cat>
          <c:val>
            <c:numRef>
              <c:f>'CRN 81257  Results'!$H$10:$H$14</c:f>
              <c:numCache>
                <c:formatCode>General</c:formatCode>
                <c:ptCount val="5"/>
                <c:pt idx="0">
                  <c:v>4</c:v>
                </c:pt>
                <c:pt idx="1">
                  <c:v>7</c:v>
                </c:pt>
                <c:pt idx="2">
                  <c:v>6</c:v>
                </c:pt>
                <c:pt idx="3">
                  <c:v>2</c:v>
                </c:pt>
                <c:pt idx="4">
                  <c:v>1</c:v>
                </c:pt>
              </c:numCache>
            </c:numRef>
          </c:val>
        </c:ser>
        <c:axId val="61344000"/>
        <c:axId val="61616128"/>
      </c:barChart>
      <c:catAx>
        <c:axId val="61344000"/>
        <c:scaling>
          <c:orientation val="minMax"/>
        </c:scaling>
        <c:axPos val="b"/>
        <c:tickLblPos val="nextTo"/>
        <c:crossAx val="61616128"/>
        <c:crosses val="autoZero"/>
        <c:auto val="1"/>
        <c:lblAlgn val="ctr"/>
        <c:lblOffset val="100"/>
      </c:catAx>
      <c:valAx>
        <c:axId val="61616128"/>
        <c:scaling>
          <c:orientation val="minMax"/>
        </c:scaling>
        <c:axPos val="l"/>
        <c:majorGridlines/>
        <c:numFmt formatCode="General" sourceLinked="1"/>
        <c:tickLblPos val="nextTo"/>
        <c:crossAx val="61344000"/>
        <c:crosses val="autoZero"/>
        <c:crossBetween val="between"/>
      </c:valAx>
    </c:plotArea>
    <c:plotVisOnly val="1"/>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layout/>
    </c:title>
    <c:plotArea>
      <c:layout/>
      <c:barChart>
        <c:barDir val="col"/>
        <c:grouping val="clustered"/>
        <c:ser>
          <c:idx val="0"/>
          <c:order val="0"/>
          <c:tx>
            <c:strRef>
              <c:f>'CRN 81257  Results'!$H$17</c:f>
              <c:strCache>
                <c:ptCount val="1"/>
                <c:pt idx="0">
                  <c:v>Post</c:v>
                </c:pt>
              </c:strCache>
            </c:strRef>
          </c:tx>
          <c:cat>
            <c:strRef>
              <c:f>'CRN 81257  Results'!$G$18:$G$22</c:f>
              <c:strCache>
                <c:ptCount val="5"/>
                <c:pt idx="0">
                  <c:v>None</c:v>
                </c:pt>
                <c:pt idx="1">
                  <c:v>Slight</c:v>
                </c:pt>
                <c:pt idx="2">
                  <c:v>Modest</c:v>
                </c:pt>
                <c:pt idx="3">
                  <c:v>Higher than normal </c:v>
                </c:pt>
                <c:pt idx="4">
                  <c:v>Distinct</c:v>
                </c:pt>
              </c:strCache>
            </c:strRef>
          </c:cat>
          <c:val>
            <c:numRef>
              <c:f>'CRN 81257  Results'!$H$18:$H$22</c:f>
              <c:numCache>
                <c:formatCode>General</c:formatCode>
                <c:ptCount val="5"/>
                <c:pt idx="0">
                  <c:v>0</c:v>
                </c:pt>
                <c:pt idx="1">
                  <c:v>0</c:v>
                </c:pt>
                <c:pt idx="2">
                  <c:v>3</c:v>
                </c:pt>
                <c:pt idx="3">
                  <c:v>6</c:v>
                </c:pt>
                <c:pt idx="4">
                  <c:v>13</c:v>
                </c:pt>
              </c:numCache>
            </c:numRef>
          </c:val>
        </c:ser>
        <c:axId val="61623680"/>
        <c:axId val="61637760"/>
      </c:barChart>
      <c:catAx>
        <c:axId val="61623680"/>
        <c:scaling>
          <c:orientation val="minMax"/>
        </c:scaling>
        <c:axPos val="b"/>
        <c:tickLblPos val="nextTo"/>
        <c:crossAx val="61637760"/>
        <c:crosses val="autoZero"/>
        <c:auto val="1"/>
        <c:lblAlgn val="ctr"/>
        <c:lblOffset val="100"/>
      </c:catAx>
      <c:valAx>
        <c:axId val="61637760"/>
        <c:scaling>
          <c:orientation val="minMax"/>
        </c:scaling>
        <c:axPos val="l"/>
        <c:majorGridlines/>
        <c:numFmt formatCode="General" sourceLinked="1"/>
        <c:tickLblPos val="nextTo"/>
        <c:crossAx val="61623680"/>
        <c:crosses val="autoZero"/>
        <c:crossBetween val="between"/>
      </c:valAx>
    </c:plotArea>
    <c:plotVisOnly val="1"/>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13363575" cy="2116138"/>
          </a:xfrm>
          <a:prstGeom prst="rect">
            <a:avLst/>
          </a:prstGeom>
          <a:noFill/>
          <a:ln w="9525">
            <a:noFill/>
            <a:miter lim="800000"/>
            <a:headEnd/>
            <a:tailEnd/>
          </a:ln>
          <a:effectLst/>
        </p:spPr>
        <p:txBody>
          <a:bodyPr vert="horz" wrap="square" lIns="422424" tIns="211215" rIns="422424" bIns="211215" numCol="1" anchor="t" anchorCtr="0" compatLnSpc="1">
            <a:prstTxWarp prst="textNoShape">
              <a:avLst/>
            </a:prstTxWarp>
          </a:bodyPr>
          <a:lstStyle>
            <a:lvl1pPr defTabSz="4227513">
              <a:defRPr sz="5400" dirty="0"/>
            </a:lvl1pPr>
          </a:lstStyle>
          <a:p>
            <a:pPr>
              <a:defRPr/>
            </a:pPr>
            <a:endParaRPr lang="en-US"/>
          </a:p>
        </p:txBody>
      </p:sp>
      <p:sp>
        <p:nvSpPr>
          <p:cNvPr id="9219" name="Rectangle 3"/>
          <p:cNvSpPr>
            <a:spLocks noGrp="1" noChangeArrowheads="1"/>
          </p:cNvSpPr>
          <p:nvPr>
            <p:ph type="dt" sz="quarter" idx="1"/>
          </p:nvPr>
        </p:nvSpPr>
        <p:spPr bwMode="auto">
          <a:xfrm>
            <a:off x="17472025" y="0"/>
            <a:ext cx="13363575" cy="2116138"/>
          </a:xfrm>
          <a:prstGeom prst="rect">
            <a:avLst/>
          </a:prstGeom>
          <a:noFill/>
          <a:ln w="9525">
            <a:noFill/>
            <a:miter lim="800000"/>
            <a:headEnd/>
            <a:tailEnd/>
          </a:ln>
          <a:effectLst/>
        </p:spPr>
        <p:txBody>
          <a:bodyPr vert="horz" wrap="square" lIns="422424" tIns="211215" rIns="422424" bIns="211215" numCol="1" anchor="t" anchorCtr="0" compatLnSpc="1">
            <a:prstTxWarp prst="textNoShape">
              <a:avLst/>
            </a:prstTxWarp>
          </a:bodyPr>
          <a:lstStyle>
            <a:lvl1pPr algn="r" defTabSz="4227513">
              <a:defRPr sz="5400" dirty="0"/>
            </a:lvl1pPr>
          </a:lstStyle>
          <a:p>
            <a:pPr>
              <a:defRPr/>
            </a:pPr>
            <a:endParaRPr lang="en-US"/>
          </a:p>
        </p:txBody>
      </p:sp>
      <p:sp>
        <p:nvSpPr>
          <p:cNvPr id="9220" name="Rectangle 4"/>
          <p:cNvSpPr>
            <a:spLocks noGrp="1" noChangeArrowheads="1"/>
          </p:cNvSpPr>
          <p:nvPr>
            <p:ph type="ftr" sz="quarter" idx="2"/>
          </p:nvPr>
        </p:nvSpPr>
        <p:spPr bwMode="auto">
          <a:xfrm>
            <a:off x="0" y="40274875"/>
            <a:ext cx="13363575" cy="2116138"/>
          </a:xfrm>
          <a:prstGeom prst="rect">
            <a:avLst/>
          </a:prstGeom>
          <a:noFill/>
          <a:ln w="9525">
            <a:noFill/>
            <a:miter lim="800000"/>
            <a:headEnd/>
            <a:tailEnd/>
          </a:ln>
          <a:effectLst/>
        </p:spPr>
        <p:txBody>
          <a:bodyPr vert="horz" wrap="square" lIns="422424" tIns="211215" rIns="422424" bIns="211215" numCol="1" anchor="b" anchorCtr="0" compatLnSpc="1">
            <a:prstTxWarp prst="textNoShape">
              <a:avLst/>
            </a:prstTxWarp>
          </a:bodyPr>
          <a:lstStyle>
            <a:lvl1pPr defTabSz="4227513">
              <a:defRPr sz="5400" dirty="0"/>
            </a:lvl1pPr>
          </a:lstStyle>
          <a:p>
            <a:pPr>
              <a:defRPr/>
            </a:pPr>
            <a:endParaRPr lang="en-US"/>
          </a:p>
        </p:txBody>
      </p:sp>
      <p:sp>
        <p:nvSpPr>
          <p:cNvPr id="9221" name="Rectangle 5"/>
          <p:cNvSpPr>
            <a:spLocks noGrp="1" noChangeArrowheads="1"/>
          </p:cNvSpPr>
          <p:nvPr>
            <p:ph type="sldNum" sz="quarter" idx="3"/>
          </p:nvPr>
        </p:nvSpPr>
        <p:spPr bwMode="auto">
          <a:xfrm>
            <a:off x="17472025" y="40274875"/>
            <a:ext cx="13363575" cy="2116138"/>
          </a:xfrm>
          <a:prstGeom prst="rect">
            <a:avLst/>
          </a:prstGeom>
          <a:noFill/>
          <a:ln w="9525">
            <a:noFill/>
            <a:miter lim="800000"/>
            <a:headEnd/>
            <a:tailEnd/>
          </a:ln>
          <a:effectLst/>
        </p:spPr>
        <p:txBody>
          <a:bodyPr vert="horz" wrap="square" lIns="422424" tIns="211215" rIns="422424" bIns="211215" numCol="1" anchor="b" anchorCtr="0" compatLnSpc="1">
            <a:prstTxWarp prst="textNoShape">
              <a:avLst/>
            </a:prstTxWarp>
          </a:bodyPr>
          <a:lstStyle>
            <a:lvl1pPr algn="r" defTabSz="4227513">
              <a:defRPr sz="5400"/>
            </a:lvl1pPr>
          </a:lstStyle>
          <a:p>
            <a:pPr>
              <a:defRPr/>
            </a:pPr>
            <a:fld id="{408BF32F-11B7-4F17-97EB-98FB91D98837}"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4" name="Rectangle 17"/>
          <p:cNvSpPr>
            <a:spLocks noChangeArrowheads="1"/>
          </p:cNvSpPr>
          <p:nvPr userDrawn="1"/>
        </p:nvSpPr>
        <p:spPr bwMode="ltGray">
          <a:xfrm>
            <a:off x="0" y="222250"/>
            <a:ext cx="423863" cy="476250"/>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sp>
        <p:nvSpPr>
          <p:cNvPr id="5" name="Rectangle 18"/>
          <p:cNvSpPr>
            <a:spLocks noChangeArrowheads="1"/>
          </p:cNvSpPr>
          <p:nvPr userDrawn="1"/>
        </p:nvSpPr>
        <p:spPr bwMode="ltGray">
          <a:xfrm>
            <a:off x="31750" y="254000"/>
            <a:ext cx="423863" cy="474663"/>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sp>
        <p:nvSpPr>
          <p:cNvPr id="6" name="Rectangle 19"/>
          <p:cNvSpPr>
            <a:spLocks noChangeArrowheads="1"/>
          </p:cNvSpPr>
          <p:nvPr userDrawn="1"/>
        </p:nvSpPr>
        <p:spPr bwMode="ltGray">
          <a:xfrm>
            <a:off x="63500" y="285750"/>
            <a:ext cx="423863" cy="474663"/>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grpSp>
        <p:nvGrpSpPr>
          <p:cNvPr id="7" name="Group 20"/>
          <p:cNvGrpSpPr>
            <a:grpSpLocks/>
          </p:cNvGrpSpPr>
          <p:nvPr userDrawn="1"/>
        </p:nvGrpSpPr>
        <p:grpSpPr bwMode="auto">
          <a:xfrm>
            <a:off x="0" y="0"/>
            <a:ext cx="862013" cy="1025525"/>
            <a:chOff x="0" y="0"/>
            <a:chExt cx="2602" cy="3100"/>
          </a:xfrm>
        </p:grpSpPr>
        <p:sp>
          <p:nvSpPr>
            <p:cNvPr id="8" name="Rectangle 21"/>
            <p:cNvSpPr>
              <a:spLocks noChangeArrowheads="1"/>
            </p:cNvSpPr>
            <p:nvPr/>
          </p:nvSpPr>
          <p:spPr bwMode="ltGray">
            <a:xfrm>
              <a:off x="1150" y="864"/>
              <a:ext cx="1327" cy="1435"/>
            </a:xfrm>
            <a:prstGeom prst="rect">
              <a:avLst/>
            </a:prstGeom>
            <a:solidFill>
              <a:schemeClr val="accent2"/>
            </a:solidFill>
            <a:ln w="9525">
              <a:noFill/>
              <a:miter lim="800000"/>
              <a:headEnd/>
              <a:tailEnd/>
            </a:ln>
          </p:spPr>
          <p:txBody>
            <a:bodyPr wrap="none" lIns="91425" tIns="45713" rIns="91425" bIns="45713" anchor="ctr"/>
            <a:lstStyle/>
            <a:p>
              <a:pPr algn="ctr">
                <a:defRPr/>
              </a:pPr>
              <a:endParaRPr kumimoji="1" lang="en-US" sz="2400" dirty="0"/>
            </a:p>
          </p:txBody>
        </p:sp>
        <p:sp>
          <p:nvSpPr>
            <p:cNvPr id="10" name="Rectangle 22"/>
            <p:cNvSpPr>
              <a:spLocks noChangeArrowheads="1"/>
            </p:cNvSpPr>
            <p:nvPr/>
          </p:nvSpPr>
          <p:spPr bwMode="ltGray">
            <a:xfrm>
              <a:off x="863" y="0"/>
              <a:ext cx="997" cy="1435"/>
            </a:xfrm>
            <a:prstGeom prst="rect">
              <a:avLst/>
            </a:prstGeom>
            <a:gradFill rotWithShape="0">
              <a:gsLst>
                <a:gs pos="0">
                  <a:schemeClr val="accent2"/>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11" name="Rectangle 23"/>
            <p:cNvSpPr>
              <a:spLocks noChangeArrowheads="1"/>
            </p:cNvSpPr>
            <p:nvPr/>
          </p:nvSpPr>
          <p:spPr bwMode="ltGray">
            <a:xfrm>
              <a:off x="1490" y="0"/>
              <a:ext cx="1112" cy="1435"/>
            </a:xfrm>
            <a:prstGeom prst="rect">
              <a:avLst/>
            </a:prstGeom>
            <a:gradFill rotWithShape="0">
              <a:gsLst>
                <a:gs pos="0">
                  <a:schemeClr val="folHlink"/>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12" name="Rectangle 24"/>
            <p:cNvSpPr>
              <a:spLocks noChangeArrowheads="1"/>
            </p:cNvSpPr>
            <p:nvPr/>
          </p:nvSpPr>
          <p:spPr bwMode="ltGray">
            <a:xfrm>
              <a:off x="0" y="1824"/>
              <a:ext cx="1696" cy="1276"/>
            </a:xfrm>
            <a:prstGeom prst="rect">
              <a:avLst/>
            </a:prstGeom>
            <a:gradFill rotWithShape="0">
              <a:gsLst>
                <a:gs pos="0">
                  <a:schemeClr val="bg1"/>
                </a:gs>
                <a:gs pos="100000">
                  <a:schemeClr val="hlink"/>
                </a:gs>
              </a:gsLst>
              <a:lin ang="18900000" scaled="1"/>
            </a:gradFill>
            <a:ln w="9525">
              <a:noFill/>
              <a:miter lim="800000"/>
              <a:headEnd/>
              <a:tailEnd/>
            </a:ln>
          </p:spPr>
          <p:txBody>
            <a:bodyPr wrap="none" lIns="91425" tIns="45713" rIns="91425" bIns="45713" anchor="ctr"/>
            <a:lstStyle/>
            <a:p>
              <a:pPr algn="ctr">
                <a:defRPr/>
              </a:pPr>
              <a:endParaRPr kumimoji="1" lang="en-US" sz="2400" dirty="0"/>
            </a:p>
          </p:txBody>
        </p:sp>
        <p:sp>
          <p:nvSpPr>
            <p:cNvPr id="13" name="Rectangle 25"/>
            <p:cNvSpPr>
              <a:spLocks noChangeArrowheads="1"/>
            </p:cNvSpPr>
            <p:nvPr userDrawn="1"/>
          </p:nvSpPr>
          <p:spPr bwMode="ltGray">
            <a:xfrm>
              <a:off x="0" y="720"/>
              <a:ext cx="1275" cy="1435"/>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grpSp>
      <p:grpSp>
        <p:nvGrpSpPr>
          <p:cNvPr id="14" name="Group 26"/>
          <p:cNvGrpSpPr>
            <a:grpSpLocks/>
          </p:cNvGrpSpPr>
          <p:nvPr userDrawn="1"/>
        </p:nvGrpSpPr>
        <p:grpSpPr bwMode="auto">
          <a:xfrm>
            <a:off x="31750" y="31750"/>
            <a:ext cx="862013" cy="1025525"/>
            <a:chOff x="0" y="0"/>
            <a:chExt cx="2602" cy="3100"/>
          </a:xfrm>
        </p:grpSpPr>
        <p:sp>
          <p:nvSpPr>
            <p:cNvPr id="15" name="Rectangle 27"/>
            <p:cNvSpPr>
              <a:spLocks noChangeArrowheads="1"/>
            </p:cNvSpPr>
            <p:nvPr/>
          </p:nvSpPr>
          <p:spPr bwMode="ltGray">
            <a:xfrm>
              <a:off x="1150" y="864"/>
              <a:ext cx="1327" cy="1435"/>
            </a:xfrm>
            <a:prstGeom prst="rect">
              <a:avLst/>
            </a:prstGeom>
            <a:solidFill>
              <a:schemeClr val="accent2"/>
            </a:solidFill>
            <a:ln w="9525">
              <a:noFill/>
              <a:miter lim="800000"/>
              <a:headEnd/>
              <a:tailEnd/>
            </a:ln>
          </p:spPr>
          <p:txBody>
            <a:bodyPr wrap="none" lIns="91425" tIns="45713" rIns="91425" bIns="45713" anchor="ctr"/>
            <a:lstStyle/>
            <a:p>
              <a:pPr algn="ctr">
                <a:defRPr/>
              </a:pPr>
              <a:endParaRPr kumimoji="1" lang="en-US" sz="2400" dirty="0"/>
            </a:p>
          </p:txBody>
        </p:sp>
        <p:sp>
          <p:nvSpPr>
            <p:cNvPr id="16" name="Rectangle 28"/>
            <p:cNvSpPr>
              <a:spLocks noChangeArrowheads="1"/>
            </p:cNvSpPr>
            <p:nvPr/>
          </p:nvSpPr>
          <p:spPr bwMode="ltGray">
            <a:xfrm>
              <a:off x="863" y="0"/>
              <a:ext cx="997" cy="1435"/>
            </a:xfrm>
            <a:prstGeom prst="rect">
              <a:avLst/>
            </a:prstGeom>
            <a:gradFill rotWithShape="0">
              <a:gsLst>
                <a:gs pos="0">
                  <a:schemeClr val="accent2"/>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18" name="Rectangle 29"/>
            <p:cNvSpPr>
              <a:spLocks noChangeArrowheads="1"/>
            </p:cNvSpPr>
            <p:nvPr/>
          </p:nvSpPr>
          <p:spPr bwMode="ltGray">
            <a:xfrm>
              <a:off x="1490" y="0"/>
              <a:ext cx="1112" cy="1435"/>
            </a:xfrm>
            <a:prstGeom prst="rect">
              <a:avLst/>
            </a:prstGeom>
            <a:gradFill rotWithShape="0">
              <a:gsLst>
                <a:gs pos="0">
                  <a:schemeClr val="folHlink"/>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19" name="Rectangle 30"/>
            <p:cNvSpPr>
              <a:spLocks noChangeArrowheads="1"/>
            </p:cNvSpPr>
            <p:nvPr/>
          </p:nvSpPr>
          <p:spPr bwMode="ltGray">
            <a:xfrm>
              <a:off x="0" y="1824"/>
              <a:ext cx="1696" cy="1276"/>
            </a:xfrm>
            <a:prstGeom prst="rect">
              <a:avLst/>
            </a:prstGeom>
            <a:gradFill rotWithShape="0">
              <a:gsLst>
                <a:gs pos="0">
                  <a:schemeClr val="bg1"/>
                </a:gs>
                <a:gs pos="100000">
                  <a:schemeClr val="hlink"/>
                </a:gs>
              </a:gsLst>
              <a:lin ang="18900000" scaled="1"/>
            </a:gradFill>
            <a:ln w="9525">
              <a:noFill/>
              <a:miter lim="800000"/>
              <a:headEnd/>
              <a:tailEnd/>
            </a:ln>
          </p:spPr>
          <p:txBody>
            <a:bodyPr wrap="none" lIns="91425" tIns="45713" rIns="91425" bIns="45713" anchor="ctr"/>
            <a:lstStyle/>
            <a:p>
              <a:pPr algn="ctr">
                <a:defRPr/>
              </a:pPr>
              <a:endParaRPr kumimoji="1" lang="en-US" sz="2400" dirty="0"/>
            </a:p>
          </p:txBody>
        </p:sp>
        <p:sp>
          <p:nvSpPr>
            <p:cNvPr id="20" name="Rectangle 31"/>
            <p:cNvSpPr>
              <a:spLocks noChangeArrowheads="1"/>
            </p:cNvSpPr>
            <p:nvPr userDrawn="1"/>
          </p:nvSpPr>
          <p:spPr bwMode="ltGray">
            <a:xfrm>
              <a:off x="0" y="720"/>
              <a:ext cx="1275" cy="1435"/>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grp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1" name="Date Placeholder 29"/>
          <p:cNvSpPr>
            <a:spLocks noGrp="1"/>
          </p:cNvSpPr>
          <p:nvPr>
            <p:ph type="dt" sz="half" idx="10"/>
          </p:nvPr>
        </p:nvSpPr>
        <p:spPr/>
        <p:txBody>
          <a:bodyPr/>
          <a:lstStyle>
            <a:lvl1pPr>
              <a:defRPr dirty="0"/>
            </a:lvl1pPr>
          </a:lstStyle>
          <a:p>
            <a:pPr>
              <a:defRPr/>
            </a:pPr>
            <a:endParaRPr lang="en-US"/>
          </a:p>
        </p:txBody>
      </p:sp>
      <p:sp>
        <p:nvSpPr>
          <p:cNvPr id="22" name="Footer Placeholder 18"/>
          <p:cNvSpPr>
            <a:spLocks noGrp="1"/>
          </p:cNvSpPr>
          <p:nvPr>
            <p:ph type="ftr" sz="quarter" idx="11"/>
          </p:nvPr>
        </p:nvSpPr>
        <p:spPr/>
        <p:txBody>
          <a:bodyPr/>
          <a:lstStyle>
            <a:lvl1pPr>
              <a:defRPr dirty="0"/>
            </a:lvl1pPr>
          </a:lstStyle>
          <a:p>
            <a:pPr>
              <a:defRPr/>
            </a:pPr>
            <a:endParaRPr lang="en-US"/>
          </a:p>
        </p:txBody>
      </p:sp>
      <p:sp>
        <p:nvSpPr>
          <p:cNvPr id="23" name="Slide Number Placeholder 26"/>
          <p:cNvSpPr>
            <a:spLocks noGrp="1"/>
          </p:cNvSpPr>
          <p:nvPr>
            <p:ph type="sldNum" sz="quarter" idx="12"/>
          </p:nvPr>
        </p:nvSpPr>
        <p:spPr/>
        <p:txBody>
          <a:bodyPr/>
          <a:lstStyle>
            <a:lvl1pPr>
              <a:defRPr/>
            </a:lvl1pPr>
          </a:lstStyle>
          <a:p>
            <a:pPr>
              <a:defRPr/>
            </a:pPr>
            <a:fld id="{CE900451-C1E2-4DC8-82A6-5551E17E4D7F}"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309B8AC-65AC-415E-9D1B-033F7B58103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45655C8-4F5B-49DF-A0C0-90BFDE51892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D97B3E7-4411-4D79-9AAE-53C17F0D0AA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dirty="0"/>
            </a:lvl1pPr>
          </a:lstStyle>
          <a:p>
            <a:pPr>
              <a:defRPr/>
            </a:pPr>
            <a:endParaRPr lang="en-US"/>
          </a:p>
        </p:txBody>
      </p:sp>
      <p:sp>
        <p:nvSpPr>
          <p:cNvPr id="5" name="Footer Placeholder 4"/>
          <p:cNvSpPr>
            <a:spLocks noGrp="1"/>
          </p:cNvSpPr>
          <p:nvPr>
            <p:ph type="ftr" sz="quarter" idx="11"/>
          </p:nvPr>
        </p:nvSpPr>
        <p:spPr/>
        <p:txBody>
          <a:bodyPr/>
          <a:lstStyle>
            <a:lvl1pPr>
              <a:defRPr dirty="0"/>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5324D7-B8E6-488B-9DD8-E5B68B00F26F}"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C9988FA-3822-4FDE-91F4-183E1E693F1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7ACD9DC-AFB4-4D7A-8C9B-79D2CAC1EF7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CF2C69E-56B4-47BF-887F-A96471DEF4B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CA18C364-1BC5-4184-AFAC-8E6636E375B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ACCDCC0-F1CE-4076-9D0D-95B2440901B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dirty="0"/>
            </a:lvl1pPr>
          </a:lstStyle>
          <a:p>
            <a:pPr>
              <a:defRPr/>
            </a:pPr>
            <a:endParaRPr lang="en-US"/>
          </a:p>
        </p:txBody>
      </p:sp>
      <p:sp>
        <p:nvSpPr>
          <p:cNvPr id="10" name="Footer Placeholder 5"/>
          <p:cNvSpPr>
            <a:spLocks noGrp="1"/>
          </p:cNvSpPr>
          <p:nvPr>
            <p:ph type="ftr" sz="quarter" idx="11"/>
          </p:nvPr>
        </p:nvSpPr>
        <p:spPr/>
        <p:txBody>
          <a:bodyPr/>
          <a:lstStyle>
            <a:lvl1pPr>
              <a:defRPr dirty="0"/>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38D5FB3-BD8C-4BEC-92F8-1DA8F44D0C3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dirty="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dirty="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C4BB2FA3-E22C-4FFA-9C38-B8B5937BCD3C}"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14" name="Rectangle 16"/>
          <p:cNvSpPr>
            <a:spLocks noChangeArrowheads="1"/>
          </p:cNvSpPr>
          <p:nvPr userDrawn="1"/>
        </p:nvSpPr>
        <p:spPr bwMode="ltGray">
          <a:xfrm>
            <a:off x="8720138" y="6383338"/>
            <a:ext cx="423862" cy="474662"/>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sp>
        <p:nvSpPr>
          <p:cNvPr id="15" name="Rectangle 19"/>
          <p:cNvSpPr>
            <a:spLocks noChangeArrowheads="1"/>
          </p:cNvSpPr>
          <p:nvPr userDrawn="1"/>
        </p:nvSpPr>
        <p:spPr bwMode="ltGray">
          <a:xfrm>
            <a:off x="8540750" y="6143625"/>
            <a:ext cx="438150" cy="474663"/>
          </a:xfrm>
          <a:prstGeom prst="rect">
            <a:avLst/>
          </a:prstGeom>
          <a:solidFill>
            <a:schemeClr val="accent2"/>
          </a:solidFill>
          <a:ln w="9525">
            <a:noFill/>
            <a:miter lim="800000"/>
            <a:headEnd/>
            <a:tailEnd/>
          </a:ln>
        </p:spPr>
        <p:txBody>
          <a:bodyPr wrap="none" lIns="91425" tIns="45713" rIns="91425" bIns="45713" anchor="ctr"/>
          <a:lstStyle/>
          <a:p>
            <a:pPr algn="ctr">
              <a:defRPr/>
            </a:pPr>
            <a:endParaRPr kumimoji="1" lang="en-US" sz="2400" dirty="0"/>
          </a:p>
        </p:txBody>
      </p:sp>
      <p:sp>
        <p:nvSpPr>
          <p:cNvPr id="16" name="Rectangle 18"/>
          <p:cNvSpPr>
            <a:spLocks noChangeArrowheads="1"/>
          </p:cNvSpPr>
          <p:nvPr userDrawn="1"/>
        </p:nvSpPr>
        <p:spPr bwMode="ltGray">
          <a:xfrm>
            <a:off x="8699500" y="6064250"/>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17" name="Rectangle 16"/>
          <p:cNvSpPr>
            <a:spLocks noChangeArrowheads="1"/>
          </p:cNvSpPr>
          <p:nvPr userDrawn="1"/>
        </p:nvSpPr>
        <p:spPr bwMode="ltGray">
          <a:xfrm>
            <a:off x="8272463" y="6437313"/>
            <a:ext cx="558800" cy="420687"/>
          </a:xfrm>
          <a:prstGeom prst="rect">
            <a:avLst/>
          </a:prstGeom>
          <a:gradFill rotWithShape="0">
            <a:gsLst>
              <a:gs pos="0">
                <a:schemeClr val="bg1"/>
              </a:gs>
              <a:gs pos="100000">
                <a:schemeClr val="hlink"/>
              </a:gs>
            </a:gsLst>
            <a:lin ang="18900000" scaled="1"/>
          </a:gradFill>
          <a:ln w="9525">
            <a:noFill/>
            <a:miter lim="800000"/>
            <a:headEnd/>
            <a:tailEnd/>
          </a:ln>
        </p:spPr>
        <p:txBody>
          <a:bodyPr wrap="none" lIns="91425" tIns="45713" rIns="91425" bIns="45713" anchor="ctr"/>
          <a:lstStyle/>
          <a:p>
            <a:pPr algn="ctr">
              <a:defRPr/>
            </a:pPr>
            <a:endParaRPr kumimoji="1" lang="en-US" sz="2400" dirty="0"/>
          </a:p>
        </p:txBody>
      </p:sp>
      <p:sp>
        <p:nvSpPr>
          <p:cNvPr id="19" name="Rectangle 17"/>
          <p:cNvSpPr>
            <a:spLocks noChangeArrowheads="1"/>
          </p:cNvSpPr>
          <p:nvPr userDrawn="1"/>
        </p:nvSpPr>
        <p:spPr bwMode="ltGray">
          <a:xfrm>
            <a:off x="8878888" y="5921375"/>
            <a:ext cx="328612" cy="474663"/>
          </a:xfrm>
          <a:prstGeom prst="rect">
            <a:avLst/>
          </a:prstGeom>
          <a:gradFill rotWithShape="0">
            <a:gsLst>
              <a:gs pos="0">
                <a:schemeClr val="accent2"/>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grpSp>
        <p:nvGrpSpPr>
          <p:cNvPr id="1039" name="Group 21"/>
          <p:cNvGrpSpPr>
            <a:grpSpLocks/>
          </p:cNvGrpSpPr>
          <p:nvPr userDrawn="1"/>
        </p:nvGrpSpPr>
        <p:grpSpPr bwMode="auto">
          <a:xfrm>
            <a:off x="0" y="0"/>
            <a:ext cx="862013" cy="1025525"/>
            <a:chOff x="0" y="0"/>
            <a:chExt cx="2602" cy="3100"/>
          </a:xfrm>
        </p:grpSpPr>
        <p:sp>
          <p:nvSpPr>
            <p:cNvPr id="21" name="Rectangle 2"/>
            <p:cNvSpPr>
              <a:spLocks noChangeArrowheads="1"/>
            </p:cNvSpPr>
            <p:nvPr/>
          </p:nvSpPr>
          <p:spPr bwMode="ltGray">
            <a:xfrm>
              <a:off x="1150" y="864"/>
              <a:ext cx="1327" cy="1435"/>
            </a:xfrm>
            <a:prstGeom prst="rect">
              <a:avLst/>
            </a:prstGeom>
            <a:solidFill>
              <a:schemeClr val="accent2"/>
            </a:solidFill>
            <a:ln w="9525">
              <a:noFill/>
              <a:miter lim="800000"/>
              <a:headEnd/>
              <a:tailEnd/>
            </a:ln>
          </p:spPr>
          <p:txBody>
            <a:bodyPr wrap="none" lIns="91425" tIns="45713" rIns="91425" bIns="45713" anchor="ctr"/>
            <a:lstStyle/>
            <a:p>
              <a:pPr algn="ctr">
                <a:defRPr/>
              </a:pPr>
              <a:endParaRPr kumimoji="1" lang="en-US" sz="2400" dirty="0"/>
            </a:p>
          </p:txBody>
        </p:sp>
        <p:sp>
          <p:nvSpPr>
            <p:cNvPr id="23" name="Rectangle 3"/>
            <p:cNvSpPr>
              <a:spLocks noChangeArrowheads="1"/>
            </p:cNvSpPr>
            <p:nvPr/>
          </p:nvSpPr>
          <p:spPr bwMode="ltGray">
            <a:xfrm>
              <a:off x="863" y="0"/>
              <a:ext cx="997" cy="1435"/>
            </a:xfrm>
            <a:prstGeom prst="rect">
              <a:avLst/>
            </a:prstGeom>
            <a:gradFill rotWithShape="0">
              <a:gsLst>
                <a:gs pos="0">
                  <a:schemeClr val="accent2"/>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24" name="Rectangle 5"/>
            <p:cNvSpPr>
              <a:spLocks noChangeArrowheads="1"/>
            </p:cNvSpPr>
            <p:nvPr/>
          </p:nvSpPr>
          <p:spPr bwMode="ltGray">
            <a:xfrm>
              <a:off x="1490" y="0"/>
              <a:ext cx="1112" cy="1435"/>
            </a:xfrm>
            <a:prstGeom prst="rect">
              <a:avLst/>
            </a:prstGeom>
            <a:gradFill rotWithShape="0">
              <a:gsLst>
                <a:gs pos="0">
                  <a:schemeClr val="folHlink"/>
                </a:gs>
                <a:gs pos="100000">
                  <a:schemeClr val="bg1"/>
                </a:gs>
              </a:gsLst>
              <a:lin ang="0" scaled="1"/>
            </a:gradFill>
            <a:ln w="9525">
              <a:noFill/>
              <a:miter lim="800000"/>
              <a:headEnd/>
              <a:tailEnd/>
            </a:ln>
          </p:spPr>
          <p:txBody>
            <a:bodyPr wrap="none" lIns="91425" tIns="45713" rIns="91425" bIns="45713" anchor="ctr"/>
            <a:lstStyle/>
            <a:p>
              <a:pPr algn="ctr">
                <a:defRPr/>
              </a:pPr>
              <a:endParaRPr kumimoji="1" lang="en-US" sz="2400" dirty="0"/>
            </a:p>
          </p:txBody>
        </p:sp>
        <p:sp>
          <p:nvSpPr>
            <p:cNvPr id="25" name="Rectangle 6"/>
            <p:cNvSpPr>
              <a:spLocks noChangeArrowheads="1"/>
            </p:cNvSpPr>
            <p:nvPr/>
          </p:nvSpPr>
          <p:spPr bwMode="ltGray">
            <a:xfrm>
              <a:off x="0" y="1824"/>
              <a:ext cx="1696" cy="1276"/>
            </a:xfrm>
            <a:prstGeom prst="rect">
              <a:avLst/>
            </a:prstGeom>
            <a:gradFill rotWithShape="0">
              <a:gsLst>
                <a:gs pos="0">
                  <a:schemeClr val="bg1"/>
                </a:gs>
                <a:gs pos="100000">
                  <a:schemeClr val="hlink"/>
                </a:gs>
              </a:gsLst>
              <a:lin ang="18900000" scaled="1"/>
            </a:gradFill>
            <a:ln w="9525">
              <a:noFill/>
              <a:miter lim="800000"/>
              <a:headEnd/>
              <a:tailEnd/>
            </a:ln>
          </p:spPr>
          <p:txBody>
            <a:bodyPr wrap="none" lIns="91425" tIns="45713" rIns="91425" bIns="45713" anchor="ctr"/>
            <a:lstStyle/>
            <a:p>
              <a:pPr algn="ctr">
                <a:defRPr/>
              </a:pPr>
              <a:endParaRPr kumimoji="1" lang="en-US" sz="2400" dirty="0"/>
            </a:p>
          </p:txBody>
        </p:sp>
        <p:sp>
          <p:nvSpPr>
            <p:cNvPr id="26" name="Rectangle 15"/>
            <p:cNvSpPr>
              <a:spLocks noChangeArrowheads="1"/>
            </p:cNvSpPr>
            <p:nvPr userDrawn="1"/>
          </p:nvSpPr>
          <p:spPr bwMode="ltGray">
            <a:xfrm>
              <a:off x="0" y="720"/>
              <a:ext cx="1275" cy="1435"/>
            </a:xfrm>
            <a:prstGeom prst="rect">
              <a:avLst/>
            </a:prstGeom>
            <a:solidFill>
              <a:schemeClr val="folHlink"/>
            </a:solidFill>
            <a:ln w="9525">
              <a:noFill/>
              <a:miter lim="800000"/>
              <a:headEnd/>
              <a:tailEnd/>
            </a:ln>
          </p:spPr>
          <p:txBody>
            <a:bodyPr wrap="none" lIns="91425" tIns="45713" rIns="91425" bIns="45713" anchor="ctr"/>
            <a:lstStyle/>
            <a:p>
              <a:pPr algn="ctr">
                <a:defRPr/>
              </a:pPr>
              <a:endParaRPr kumimoji="1" lang="en-US" sz="2400" dirty="0"/>
            </a:p>
          </p:txBody>
        </p:sp>
      </p:grpSp>
    </p:spTree>
  </p:cSld>
  <p:clrMap bg1="lt1" tx1="dk1" bg2="lt2" tx2="dk2" accent1="accent1" accent2="accent2" accent3="accent3" accent4="accent4" accent5="accent5" accent6="accent6" hlink="hlink" folHlink="folHlink"/>
  <p:sldLayoutIdLst>
    <p:sldLayoutId id="2147484125" r:id="rId1"/>
    <p:sldLayoutId id="2147484117" r:id="rId2"/>
    <p:sldLayoutId id="2147484126" r:id="rId3"/>
    <p:sldLayoutId id="2147484118" r:id="rId4"/>
    <p:sldLayoutId id="2147484119" r:id="rId5"/>
    <p:sldLayoutId id="2147484120" r:id="rId6"/>
    <p:sldLayoutId id="2147484121" r:id="rId7"/>
    <p:sldLayoutId id="2147484122" r:id="rId8"/>
    <p:sldLayoutId id="2147484127" r:id="rId9"/>
    <p:sldLayoutId id="2147484123" r:id="rId10"/>
    <p:sldLayoutId id="2147484124"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609600"/>
            <a:ext cx="8382000" cy="2057399"/>
          </a:xfrm>
          <a:prstGeom prst="rect">
            <a:avLst/>
          </a:prstGeom>
        </p:spPr>
        <p:txBody>
          <a:bodyPr rIns="45720" anchor="ctr">
            <a:noAutofit/>
            <a:scene3d>
              <a:camera prst="orthographicFront"/>
              <a:lightRig rig="threePt" dir="t">
                <a:rot lat="0" lon="0" rev="4800000"/>
              </a:lightRig>
            </a:scene3d>
            <a:sp3d prstMaterial="matte">
              <a:bevelT w="50800" h="10160"/>
            </a:sp3d>
          </a:bodyPr>
          <a:lstStyle/>
          <a:p>
            <a:r>
              <a:rPr lang="en-US" sz="4300" b="1" i="1" cap="all" dirty="0">
                <a:solidFill>
                  <a:schemeClr val="tx2"/>
                </a:solidFill>
                <a:latin typeface="+mj-lt"/>
              </a:rPr>
              <a:t>Simple solutions Profound results – changing attitudes through conservation </a:t>
            </a:r>
            <a:endParaRPr lang="en-US" sz="4300" b="1" i="1" dirty="0">
              <a:solidFill>
                <a:schemeClr val="tx2"/>
              </a:solidFill>
              <a:latin typeface="+mj-lt"/>
            </a:endParaRPr>
          </a:p>
        </p:txBody>
      </p:sp>
      <p:sp>
        <p:nvSpPr>
          <p:cNvPr id="5" name="Subtitle 2"/>
          <p:cNvSpPr txBox="1">
            <a:spLocks/>
          </p:cNvSpPr>
          <p:nvPr/>
        </p:nvSpPr>
        <p:spPr>
          <a:xfrm>
            <a:off x="914400" y="3124200"/>
            <a:ext cx="6781800" cy="2133600"/>
          </a:xfrm>
          <a:prstGeom prst="rect">
            <a:avLst/>
          </a:prstGeom>
        </p:spPr>
        <p:txBody>
          <a:bodyPr lIns="54864" tIns="91440">
            <a:normAutofit/>
          </a:bodyPr>
          <a:lstStyle/>
          <a:p>
            <a:pPr marL="438912" indent="-320040" fontAlgn="auto">
              <a:spcBef>
                <a:spcPts val="0"/>
              </a:spcBef>
              <a:spcAft>
                <a:spcPts val="0"/>
              </a:spcAft>
              <a:buClr>
                <a:schemeClr val="accent1"/>
              </a:buClr>
              <a:buSzPct val="80000"/>
              <a:buFont typeface="Wingdings 2"/>
              <a:buChar char=""/>
              <a:defRPr/>
            </a:pPr>
            <a:r>
              <a:rPr lang="en-US" sz="3200" dirty="0">
                <a:latin typeface="+mn-lt"/>
              </a:rPr>
              <a:t>Nora Demers</a:t>
            </a:r>
          </a:p>
          <a:p>
            <a:pPr marL="438912" indent="-320040" fontAlgn="auto">
              <a:spcBef>
                <a:spcPts val="0"/>
              </a:spcBef>
              <a:spcAft>
                <a:spcPts val="0"/>
              </a:spcAft>
              <a:buClr>
                <a:schemeClr val="accent1"/>
              </a:buClr>
              <a:buSzPct val="80000"/>
              <a:buFont typeface="Wingdings 2"/>
              <a:buChar char=""/>
              <a:defRPr/>
            </a:pPr>
            <a:r>
              <a:rPr lang="en-US" sz="3200" dirty="0">
                <a:latin typeface="+mn-lt"/>
              </a:rPr>
              <a:t>Laurie Coventry-Payne</a:t>
            </a:r>
          </a:p>
          <a:p>
            <a:pPr marL="438912" indent="-320040" fontAlgn="auto">
              <a:spcBef>
                <a:spcPts val="0"/>
              </a:spcBef>
              <a:spcAft>
                <a:spcPts val="0"/>
              </a:spcAft>
              <a:buClr>
                <a:schemeClr val="accent1"/>
              </a:buClr>
              <a:buSzPct val="80000"/>
              <a:buFont typeface="Wingdings 2"/>
              <a:buChar char=""/>
              <a:defRPr/>
            </a:pPr>
            <a:r>
              <a:rPr lang="en-US" sz="3200" dirty="0" smtClean="0">
                <a:latin typeface="+mn-lt"/>
              </a:rPr>
              <a:t>Florida Gulf Coast University</a:t>
            </a:r>
          </a:p>
          <a:p>
            <a:pPr marL="438912" indent="-320040" fontAlgn="auto">
              <a:spcBef>
                <a:spcPts val="0"/>
              </a:spcBef>
              <a:spcAft>
                <a:spcPts val="0"/>
              </a:spcAft>
              <a:buClr>
                <a:schemeClr val="accent1"/>
              </a:buClr>
              <a:buSzPct val="80000"/>
              <a:buFont typeface="Wingdings 2"/>
              <a:buChar char=""/>
              <a:defRPr/>
            </a:pPr>
            <a:r>
              <a:rPr lang="en-US" sz="3200" dirty="0" smtClean="0">
                <a:latin typeface="+mn-lt"/>
              </a:rPr>
              <a:t>Fort Myers, FL</a:t>
            </a:r>
            <a:endParaRPr lang="en-US" sz="32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C:\Documents and Settings\ndemers\Desktop\Pics\pictures 082.jpg"/>
          <p:cNvPicPr>
            <a:picLocks noChangeAspect="1" noChangeArrowheads="1"/>
          </p:cNvPicPr>
          <p:nvPr/>
        </p:nvPicPr>
        <p:blipFill>
          <a:blip r:embed="rId2" cstate="print"/>
          <a:srcRect/>
          <a:stretch>
            <a:fillRect/>
          </a:stretch>
        </p:blipFill>
        <p:spPr bwMode="auto">
          <a:xfrm>
            <a:off x="381000" y="3733800"/>
            <a:ext cx="4046538" cy="2697163"/>
          </a:xfrm>
          <a:prstGeom prst="rect">
            <a:avLst/>
          </a:prstGeom>
          <a:noFill/>
          <a:ln w="44450">
            <a:solidFill>
              <a:srgbClr val="00B050"/>
            </a:solidFill>
            <a:miter lim="800000"/>
            <a:headEnd/>
            <a:tailEnd/>
          </a:ln>
        </p:spPr>
      </p:pic>
      <p:sp>
        <p:nvSpPr>
          <p:cNvPr id="12291" name="TextBox 2"/>
          <p:cNvSpPr txBox="1">
            <a:spLocks noChangeArrowheads="1"/>
          </p:cNvSpPr>
          <p:nvPr/>
        </p:nvSpPr>
        <p:spPr bwMode="auto">
          <a:xfrm>
            <a:off x="838200" y="152400"/>
            <a:ext cx="8305800" cy="1415772"/>
          </a:xfrm>
          <a:prstGeom prst="rect">
            <a:avLst/>
          </a:prstGeom>
          <a:noFill/>
          <a:ln w="9525">
            <a:noFill/>
            <a:miter lim="800000"/>
            <a:headEnd/>
            <a:tailEnd/>
          </a:ln>
        </p:spPr>
        <p:txBody>
          <a:bodyPr>
            <a:spAutoFit/>
          </a:bodyPr>
          <a:lstStyle/>
          <a:p>
            <a:r>
              <a:rPr lang="en-US" sz="4300" b="1" i="1" dirty="0" smtClean="0">
                <a:solidFill>
                  <a:schemeClr val="tx2"/>
                </a:solidFill>
                <a:latin typeface="+mj-lt"/>
              </a:rPr>
              <a:t>Mulloch </a:t>
            </a:r>
            <a:r>
              <a:rPr lang="en-US" sz="4300" b="1" i="1" dirty="0">
                <a:solidFill>
                  <a:schemeClr val="tx2"/>
                </a:solidFill>
                <a:latin typeface="+mj-lt"/>
              </a:rPr>
              <a:t>Creek Habitat Shoreline Stabilization</a:t>
            </a:r>
            <a:r>
              <a:rPr lang="en-US" sz="4300" i="1" dirty="0">
                <a:solidFill>
                  <a:schemeClr val="tx2"/>
                </a:solidFill>
                <a:latin typeface="+mj-lt"/>
              </a:rPr>
              <a:t>	</a:t>
            </a:r>
          </a:p>
        </p:txBody>
      </p:sp>
      <p:pic>
        <p:nvPicPr>
          <p:cNvPr id="12293" name="Picture 4" descr="C:\Documents and Settings\ndemers\Desktop\Pics\pictures 074.jpg"/>
          <p:cNvPicPr>
            <a:picLocks noChangeAspect="1" noChangeArrowheads="1"/>
          </p:cNvPicPr>
          <p:nvPr/>
        </p:nvPicPr>
        <p:blipFill>
          <a:blip r:embed="rId3" cstate="print"/>
          <a:srcRect/>
          <a:stretch>
            <a:fillRect/>
          </a:stretch>
        </p:blipFill>
        <p:spPr bwMode="auto">
          <a:xfrm>
            <a:off x="1066800" y="1447800"/>
            <a:ext cx="4114800" cy="2743200"/>
          </a:xfrm>
          <a:prstGeom prst="rect">
            <a:avLst/>
          </a:prstGeom>
          <a:noFill/>
          <a:ln w="44450">
            <a:solidFill>
              <a:srgbClr val="00B050"/>
            </a:solidFill>
            <a:miter lim="800000"/>
            <a:headEnd/>
            <a:tailEnd/>
          </a:ln>
        </p:spPr>
      </p:pic>
      <p:pic>
        <p:nvPicPr>
          <p:cNvPr id="12294" name="Picture 6" descr="C:\Documents and Settings\ndemers\Desktop\Pics\pictures 085.jpg"/>
          <p:cNvPicPr>
            <a:picLocks noChangeAspect="1" noChangeArrowheads="1"/>
          </p:cNvPicPr>
          <p:nvPr/>
        </p:nvPicPr>
        <p:blipFill>
          <a:blip r:embed="rId4" cstate="print"/>
          <a:srcRect/>
          <a:stretch>
            <a:fillRect/>
          </a:stretch>
        </p:blipFill>
        <p:spPr bwMode="auto">
          <a:xfrm>
            <a:off x="4724400" y="3733800"/>
            <a:ext cx="3970338" cy="2646363"/>
          </a:xfrm>
          <a:prstGeom prst="rect">
            <a:avLst/>
          </a:prstGeom>
          <a:noFill/>
          <a:ln w="44450">
            <a:solidFill>
              <a:srgbClr val="00B05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947738"/>
          </a:xfrm>
        </p:spPr>
        <p:txBody>
          <a:bodyPr>
            <a:normAutofit/>
          </a:bodyPr>
          <a:lstStyle/>
          <a:p>
            <a:pPr eaLnBrk="1" fontAlgn="auto" hangingPunct="1">
              <a:spcAft>
                <a:spcPts val="0"/>
              </a:spcAft>
              <a:defRPr/>
            </a:pPr>
            <a:r>
              <a:rPr lang="en-US" sz="4300" b="1" i="1" dirty="0" smtClean="0"/>
              <a:t>Habitat Restoration- trash removal</a:t>
            </a:r>
            <a:endParaRPr lang="en-US" sz="4300" b="1" i="1" dirty="0"/>
          </a:p>
        </p:txBody>
      </p:sp>
      <p:pic>
        <p:nvPicPr>
          <p:cNvPr id="13315" name="Picture 2" descr="C:\Documents and Settings\ndemers\Desktop\Pics\pictures 121.jpg"/>
          <p:cNvPicPr>
            <a:picLocks noGrp="1" noChangeAspect="1" noChangeArrowheads="1"/>
          </p:cNvPicPr>
          <p:nvPr>
            <p:ph idx="1"/>
          </p:nvPr>
        </p:nvPicPr>
        <p:blipFill>
          <a:blip r:embed="rId2" cstate="print"/>
          <a:srcRect/>
          <a:stretch>
            <a:fillRect/>
          </a:stretch>
        </p:blipFill>
        <p:spPr>
          <a:xfrm>
            <a:off x="3733800" y="3124200"/>
            <a:ext cx="4762500" cy="3176588"/>
          </a:xfrm>
          <a:noFill/>
          <a:ln w="44450">
            <a:noFill/>
          </a:ln>
        </p:spPr>
      </p:pic>
      <p:pic>
        <p:nvPicPr>
          <p:cNvPr id="13316" name="Picture 3" descr="C:\Documents and Settings\ndemers\Desktop\Pics\pictures 123.jpg"/>
          <p:cNvPicPr>
            <a:picLocks noChangeAspect="1" noChangeArrowheads="1"/>
          </p:cNvPicPr>
          <p:nvPr/>
        </p:nvPicPr>
        <p:blipFill>
          <a:blip r:embed="rId3" cstate="print"/>
          <a:srcRect/>
          <a:stretch>
            <a:fillRect/>
          </a:stretch>
        </p:blipFill>
        <p:spPr bwMode="auto">
          <a:xfrm>
            <a:off x="228600" y="1524000"/>
            <a:ext cx="4465638" cy="297815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5575"/>
            <a:ext cx="7620000" cy="1252538"/>
          </a:xfrm>
        </p:spPr>
        <p:txBody>
          <a:bodyPr>
            <a:noAutofit/>
          </a:bodyPr>
          <a:lstStyle/>
          <a:p>
            <a:pPr eaLnBrk="1" fontAlgn="auto" hangingPunct="1">
              <a:spcAft>
                <a:spcPts val="0"/>
              </a:spcAft>
              <a:defRPr/>
            </a:pPr>
            <a:r>
              <a:rPr lang="en-US" sz="4000" b="1" i="1" dirty="0" smtClean="0"/>
              <a:t>Mulloch </a:t>
            </a:r>
            <a:r>
              <a:rPr lang="en-US" sz="4000" b="1" i="1" dirty="0" smtClean="0"/>
              <a:t>Creek Habitat Shoreline Stabilization</a:t>
            </a:r>
            <a:endParaRPr lang="en-US" sz="4000" b="1" i="1" dirty="0"/>
          </a:p>
        </p:txBody>
      </p:sp>
      <p:pic>
        <p:nvPicPr>
          <p:cNvPr id="14339" name="Picture 7" descr="C:\Documents and Settings\ndemers\Desktop\Pics\SOX\pictures 034.jpg"/>
          <p:cNvPicPr>
            <a:picLocks noGrp="1" noChangeAspect="1" noChangeArrowheads="1"/>
          </p:cNvPicPr>
          <p:nvPr>
            <p:ph idx="1"/>
          </p:nvPr>
        </p:nvPicPr>
        <p:blipFill>
          <a:blip r:embed="rId2" cstate="print"/>
          <a:srcRect/>
          <a:stretch>
            <a:fillRect/>
          </a:stretch>
        </p:blipFill>
        <p:spPr>
          <a:xfrm>
            <a:off x="381000" y="1752600"/>
            <a:ext cx="4535488" cy="3024188"/>
          </a:xfrm>
          <a:noFill/>
        </p:spPr>
      </p:pic>
      <p:pic>
        <p:nvPicPr>
          <p:cNvPr id="14340" name="Picture 6" descr="C:\Documents and Settings\ndemers\Desktop\Pics\SOX\pictures 028.jpg"/>
          <p:cNvPicPr>
            <a:picLocks noChangeAspect="1" noChangeArrowheads="1"/>
          </p:cNvPicPr>
          <p:nvPr/>
        </p:nvPicPr>
        <p:blipFill>
          <a:blip r:embed="rId3" cstate="print"/>
          <a:srcRect/>
          <a:stretch>
            <a:fillRect/>
          </a:stretch>
        </p:blipFill>
        <p:spPr bwMode="auto">
          <a:xfrm>
            <a:off x="5334000" y="1752600"/>
            <a:ext cx="3109913" cy="4664075"/>
          </a:xfrm>
          <a:prstGeom prst="rect">
            <a:avLst/>
          </a:prstGeom>
          <a:noFill/>
          <a:ln w="44450">
            <a:noFill/>
            <a:miter lim="800000"/>
            <a:headEnd/>
            <a:tailEnd/>
          </a:ln>
        </p:spPr>
      </p:pic>
      <p:sp>
        <p:nvSpPr>
          <p:cNvPr id="14341" name="TextBox 8"/>
          <p:cNvSpPr txBox="1">
            <a:spLocks noChangeArrowheads="1"/>
          </p:cNvSpPr>
          <p:nvPr/>
        </p:nvSpPr>
        <p:spPr bwMode="auto">
          <a:xfrm>
            <a:off x="533400" y="5562600"/>
            <a:ext cx="4429125" cy="646113"/>
          </a:xfrm>
          <a:prstGeom prst="rect">
            <a:avLst/>
          </a:prstGeom>
          <a:noFill/>
          <a:ln w="9525">
            <a:noFill/>
            <a:miter lim="800000"/>
            <a:headEnd/>
            <a:tailEnd/>
          </a:ln>
        </p:spPr>
        <p:txBody>
          <a:bodyPr wrap="none">
            <a:spAutoFit/>
          </a:bodyPr>
          <a:lstStyle/>
          <a:p>
            <a:r>
              <a:rPr lang="en-US" sz="1800"/>
              <a:t>54’ Corn-stalk filled SHORESOX installed</a:t>
            </a:r>
          </a:p>
          <a:p>
            <a:r>
              <a:rPr lang="en-US" sz="1800"/>
              <a:t>April, 2009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575"/>
            <a:ext cx="8534400" cy="1252538"/>
          </a:xfrm>
        </p:spPr>
        <p:txBody>
          <a:bodyPr>
            <a:normAutofit fontScale="90000"/>
          </a:bodyPr>
          <a:lstStyle/>
          <a:p>
            <a:pPr eaLnBrk="1" fontAlgn="auto" hangingPunct="1">
              <a:spcAft>
                <a:spcPts val="0"/>
              </a:spcAft>
              <a:defRPr/>
            </a:pPr>
            <a:r>
              <a:rPr lang="en-US" sz="4800" b="1" i="1" dirty="0" smtClean="0">
                <a:solidFill>
                  <a:schemeClr val="accent1">
                    <a:lumMod val="75000"/>
                  </a:schemeClr>
                </a:solidFill>
              </a:rPr>
              <a:t>Mulloch Creek Habitat restoration</a:t>
            </a:r>
            <a:br>
              <a:rPr lang="en-US" sz="4800" b="1" i="1" dirty="0" smtClean="0">
                <a:solidFill>
                  <a:schemeClr val="accent1">
                    <a:lumMod val="75000"/>
                  </a:schemeClr>
                </a:solidFill>
              </a:rPr>
            </a:br>
            <a:r>
              <a:rPr lang="en-US" sz="4800" b="1" i="1" dirty="0" smtClean="0">
                <a:solidFill>
                  <a:schemeClr val="accent1">
                    <a:lumMod val="75000"/>
                  </a:schemeClr>
                </a:solidFill>
              </a:rPr>
              <a:t>pre-exotic removal</a:t>
            </a:r>
            <a:r>
              <a:rPr lang="en-US" dirty="0" smtClean="0">
                <a:solidFill>
                  <a:schemeClr val="accent1">
                    <a:lumMod val="75000"/>
                  </a:schemeClr>
                </a:solidFill>
              </a:rPr>
              <a:t>	</a:t>
            </a:r>
            <a:endParaRPr lang="en-US" dirty="0">
              <a:solidFill>
                <a:schemeClr val="accent1">
                  <a:lumMod val="75000"/>
                </a:schemeClr>
              </a:solidFill>
            </a:endParaRPr>
          </a:p>
        </p:txBody>
      </p:sp>
      <p:pic>
        <p:nvPicPr>
          <p:cNvPr id="15363" name="Content Placeholder 5" descr="exotics.jpg"/>
          <p:cNvPicPr>
            <a:picLocks noGrp="1" noChangeAspect="1"/>
          </p:cNvPicPr>
          <p:nvPr>
            <p:ph idx="1"/>
          </p:nvPr>
        </p:nvPicPr>
        <p:blipFill>
          <a:blip r:embed="rId2" cstate="print"/>
          <a:srcRect/>
          <a:stretch>
            <a:fillRect/>
          </a:stretch>
        </p:blipFill>
        <p:spPr>
          <a:xfrm>
            <a:off x="304800" y="1676400"/>
            <a:ext cx="3276600" cy="5037138"/>
          </a:xfrm>
        </p:spPr>
      </p:pic>
      <p:pic>
        <p:nvPicPr>
          <p:cNvPr id="15364" name="Picture 5" descr="C:\Documents and Settings\ndemers\My Documents\photos\EMDD work 09\2009-01-05 Exotic removal etc\Exotic removal etc 004.JPG"/>
          <p:cNvPicPr>
            <a:picLocks noChangeAspect="1" noChangeArrowheads="1"/>
          </p:cNvPicPr>
          <p:nvPr/>
        </p:nvPicPr>
        <p:blipFill>
          <a:blip r:embed="rId3" cstate="print"/>
          <a:srcRect/>
          <a:stretch>
            <a:fillRect/>
          </a:stretch>
        </p:blipFill>
        <p:spPr bwMode="auto">
          <a:xfrm>
            <a:off x="3962400" y="2286000"/>
            <a:ext cx="4937125" cy="329247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248400" cy="1022350"/>
          </a:xfrm>
        </p:spPr>
        <p:txBody>
          <a:bodyPr>
            <a:noAutofit/>
          </a:bodyPr>
          <a:lstStyle/>
          <a:p>
            <a:pPr eaLnBrk="1" fontAlgn="auto" hangingPunct="1">
              <a:spcAft>
                <a:spcPts val="0"/>
              </a:spcAft>
              <a:defRPr/>
            </a:pPr>
            <a:r>
              <a:rPr lang="en-US" sz="4300" b="1" i="1" dirty="0" smtClean="0"/>
              <a:t>Exotics for removing</a:t>
            </a:r>
            <a:endParaRPr lang="en-US" sz="4300" b="1" i="1" dirty="0"/>
          </a:p>
        </p:txBody>
      </p:sp>
      <p:pic>
        <p:nvPicPr>
          <p:cNvPr id="16387" name="Picture 2" descr="F:\Documents\Pictures\2009-02-21\012.JPG"/>
          <p:cNvPicPr>
            <a:picLocks noChangeAspect="1" noChangeArrowheads="1"/>
          </p:cNvPicPr>
          <p:nvPr/>
        </p:nvPicPr>
        <p:blipFill>
          <a:blip r:embed="rId2" cstate="print"/>
          <a:srcRect/>
          <a:stretch>
            <a:fillRect/>
          </a:stretch>
        </p:blipFill>
        <p:spPr bwMode="auto">
          <a:xfrm>
            <a:off x="990600" y="1447800"/>
            <a:ext cx="7496175" cy="4999038"/>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848600" cy="762000"/>
          </a:xfrm>
        </p:spPr>
        <p:txBody>
          <a:bodyPr>
            <a:normAutofit fontScale="90000"/>
          </a:bodyPr>
          <a:lstStyle/>
          <a:p>
            <a:pPr eaLnBrk="1" fontAlgn="auto" hangingPunct="1">
              <a:spcAft>
                <a:spcPts val="0"/>
              </a:spcAft>
              <a:defRPr/>
            </a:pPr>
            <a:r>
              <a:rPr lang="en-US" b="1" i="1" dirty="0" smtClean="0"/>
              <a:t>Exotic removal funded by EMDD</a:t>
            </a:r>
            <a:endParaRPr lang="en-US" b="1" i="1" dirty="0"/>
          </a:p>
        </p:txBody>
      </p:sp>
      <p:pic>
        <p:nvPicPr>
          <p:cNvPr id="17411" name="Picture 6" descr="C:\Documents and Settings\ndemers\My Documents\photos\EMDD work 09\2009-01-05 Exotic removal etc\Exotic removal etc 021.JPG"/>
          <p:cNvPicPr>
            <a:picLocks noGrp="1" noChangeAspect="1" noChangeArrowheads="1"/>
          </p:cNvPicPr>
          <p:nvPr>
            <p:ph idx="1"/>
          </p:nvPr>
        </p:nvPicPr>
        <p:blipFill>
          <a:blip r:embed="rId2" cstate="print"/>
          <a:srcRect/>
          <a:stretch>
            <a:fillRect/>
          </a:stretch>
        </p:blipFill>
        <p:spPr>
          <a:xfrm>
            <a:off x="838200" y="1371600"/>
            <a:ext cx="7604125" cy="5068888"/>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371600"/>
          </a:xfrm>
        </p:spPr>
        <p:txBody>
          <a:bodyPr>
            <a:normAutofit fontScale="90000"/>
          </a:bodyPr>
          <a:lstStyle/>
          <a:p>
            <a:pPr eaLnBrk="1" fontAlgn="auto" hangingPunct="1">
              <a:spcAft>
                <a:spcPts val="0"/>
              </a:spcAft>
              <a:defRPr/>
            </a:pPr>
            <a:r>
              <a:rPr lang="en-US" b="1" i="1" dirty="0" smtClean="0">
                <a:solidFill>
                  <a:schemeClr val="accent1">
                    <a:lumMod val="75000"/>
                  </a:schemeClr>
                </a:solidFill>
              </a:rPr>
              <a:t>Exotics removed (Melaleuca and Brazilian pepper)	</a:t>
            </a:r>
            <a:endParaRPr lang="en-US" b="1" i="1" dirty="0">
              <a:solidFill>
                <a:schemeClr val="accent1">
                  <a:lumMod val="75000"/>
                </a:schemeClr>
              </a:solidFill>
            </a:endParaRPr>
          </a:p>
        </p:txBody>
      </p:sp>
      <p:pic>
        <p:nvPicPr>
          <p:cNvPr id="18435" name="Picture 4" descr="C:\Documents and Settings\ndemers\My Documents\photos\EMDD work 09\2009-05-28 June 09 EMDD\June 09 EMDD 009.JPG"/>
          <p:cNvPicPr>
            <a:picLocks noGrp="1" noChangeAspect="1" noChangeArrowheads="1"/>
          </p:cNvPicPr>
          <p:nvPr>
            <p:ph idx="1"/>
          </p:nvPr>
        </p:nvPicPr>
        <p:blipFill>
          <a:blip r:embed="rId2" cstate="print"/>
          <a:srcRect/>
          <a:stretch>
            <a:fillRect/>
          </a:stretch>
        </p:blipFill>
        <p:spPr>
          <a:xfrm>
            <a:off x="228600" y="1676400"/>
            <a:ext cx="5257800" cy="3505200"/>
          </a:xfrm>
          <a:noFill/>
        </p:spPr>
      </p:pic>
      <p:pic>
        <p:nvPicPr>
          <p:cNvPr id="18436" name="Picture 6" descr="F:\Documents\Pictures\2009-01-07 Exotic removal etc\Exotic removal etc 019.JPG"/>
          <p:cNvPicPr>
            <a:picLocks noChangeAspect="1" noChangeArrowheads="1"/>
          </p:cNvPicPr>
          <p:nvPr/>
        </p:nvPicPr>
        <p:blipFill>
          <a:blip r:embed="rId3" cstate="print"/>
          <a:srcRect/>
          <a:stretch>
            <a:fillRect/>
          </a:stretch>
        </p:blipFill>
        <p:spPr bwMode="auto">
          <a:xfrm>
            <a:off x="3733800" y="3048000"/>
            <a:ext cx="4937125" cy="3292475"/>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28600"/>
            <a:ext cx="8382000" cy="762000"/>
          </a:xfrm>
        </p:spPr>
        <p:txBody>
          <a:bodyPr/>
          <a:lstStyle/>
          <a:p>
            <a:pPr eaLnBrk="1" hangingPunct="1"/>
            <a:r>
              <a:rPr lang="en-US" sz="4300" b="1" i="1" smtClean="0"/>
              <a:t>Air potato and exotic removal (cont’)</a:t>
            </a:r>
          </a:p>
        </p:txBody>
      </p:sp>
      <p:pic>
        <p:nvPicPr>
          <p:cNvPr id="19459" name="Picture 4" descr="C:\Documents and Settings\ndemers\My Documents\photos\EMDD work 09\2009-06-03 June 09 EMDD\June 09 EMDD 001.JPG"/>
          <p:cNvPicPr>
            <a:picLocks noGrp="1" noChangeAspect="1" noChangeArrowheads="1"/>
          </p:cNvPicPr>
          <p:nvPr>
            <p:ph idx="1"/>
          </p:nvPr>
        </p:nvPicPr>
        <p:blipFill>
          <a:blip r:embed="rId2" cstate="print"/>
          <a:srcRect/>
          <a:stretch>
            <a:fillRect/>
          </a:stretch>
        </p:blipFill>
        <p:spPr>
          <a:xfrm>
            <a:off x="152400" y="3733800"/>
            <a:ext cx="4343400" cy="2895600"/>
          </a:xfrm>
          <a:noFill/>
        </p:spPr>
      </p:pic>
      <p:pic>
        <p:nvPicPr>
          <p:cNvPr id="19460" name="Picture 5" descr="C:\Documents and Settings\ndemers\My Documents\photos\EMDD work 09\2009-05-29 June 09 EMDD\June 09 EMDD 002.JPG"/>
          <p:cNvPicPr>
            <a:picLocks noChangeAspect="1" noChangeArrowheads="1"/>
          </p:cNvPicPr>
          <p:nvPr/>
        </p:nvPicPr>
        <p:blipFill>
          <a:blip r:embed="rId3" cstate="print"/>
          <a:srcRect/>
          <a:stretch>
            <a:fillRect/>
          </a:stretch>
        </p:blipFill>
        <p:spPr bwMode="auto">
          <a:xfrm>
            <a:off x="5029200" y="1219200"/>
            <a:ext cx="3567113" cy="5349875"/>
          </a:xfrm>
          <a:prstGeom prst="rect">
            <a:avLst/>
          </a:prstGeom>
          <a:noFill/>
          <a:ln w="44450">
            <a:noFill/>
            <a:miter lim="800000"/>
            <a:headEnd/>
            <a:tailEnd/>
          </a:ln>
        </p:spPr>
      </p:pic>
      <p:sp>
        <p:nvSpPr>
          <p:cNvPr id="19461" name="TextBox 5"/>
          <p:cNvSpPr txBox="1">
            <a:spLocks noChangeArrowheads="1"/>
          </p:cNvSpPr>
          <p:nvPr/>
        </p:nvSpPr>
        <p:spPr bwMode="auto">
          <a:xfrm>
            <a:off x="228600" y="1143000"/>
            <a:ext cx="4648200" cy="2246313"/>
          </a:xfrm>
          <a:prstGeom prst="rect">
            <a:avLst/>
          </a:prstGeom>
          <a:noFill/>
          <a:ln w="9525">
            <a:noFill/>
            <a:miter lim="800000"/>
            <a:headEnd/>
            <a:tailEnd/>
          </a:ln>
        </p:spPr>
        <p:txBody>
          <a:bodyPr>
            <a:spAutoFit/>
          </a:bodyPr>
          <a:lstStyle/>
          <a:p>
            <a:r>
              <a:rPr lang="en-US" sz="2800"/>
              <a:t>During Summer 2009</a:t>
            </a:r>
          </a:p>
          <a:p>
            <a:r>
              <a:rPr lang="en-US" sz="2800"/>
              <a:t>over 35 students and 350 Service learning hours contributed from FGCU Colloquium students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3200400" cy="5257800"/>
          </a:xfrm>
        </p:spPr>
        <p:txBody>
          <a:bodyPr>
            <a:normAutofit fontScale="90000"/>
          </a:bodyPr>
          <a:lstStyle/>
          <a:p>
            <a:pPr eaLnBrk="1" fontAlgn="auto" hangingPunct="1">
              <a:spcAft>
                <a:spcPts val="0"/>
              </a:spcAft>
              <a:defRPr/>
            </a:pPr>
            <a:r>
              <a:rPr lang="en-US" sz="2800" dirty="0" smtClean="0">
                <a:solidFill>
                  <a:schemeClr val="tx1"/>
                </a:solidFill>
              </a:rPr>
              <a:t>MULLOCK CREEK SHORELINE STABILIZATION DEMONSTRATION PROJECT </a:t>
            </a:r>
            <a:br>
              <a:rPr lang="en-US" sz="2800" dirty="0" smtClean="0">
                <a:solidFill>
                  <a:schemeClr val="tx1"/>
                </a:solidFill>
              </a:rPr>
            </a:br>
            <a:r>
              <a:rPr lang="en-US" sz="2800" dirty="0" smtClean="0">
                <a:solidFill>
                  <a:schemeClr val="tx1"/>
                </a:solidFill>
              </a:rPr>
              <a:t>help convert an invasive exotic infested storm water canal into a restored shoreline for native plants and animals</a:t>
            </a:r>
            <a:r>
              <a:rPr lang="en-US" sz="4800" dirty="0" smtClean="0"/>
              <a:t/>
            </a:r>
            <a:br>
              <a:rPr lang="en-US" sz="4800" dirty="0" smtClean="0"/>
            </a:br>
            <a:endParaRPr lang="en-US" dirty="0"/>
          </a:p>
        </p:txBody>
      </p:sp>
      <p:pic>
        <p:nvPicPr>
          <p:cNvPr id="11267" name="Picture 3" descr="New Mullock Creek Flyer 0907 jobs.jpg"/>
          <p:cNvPicPr>
            <a:picLocks noChangeAspect="1"/>
          </p:cNvPicPr>
          <p:nvPr/>
        </p:nvPicPr>
        <p:blipFill>
          <a:blip r:embed="rId2" cstate="print"/>
          <a:srcRect/>
          <a:stretch>
            <a:fillRect/>
          </a:stretch>
        </p:blipFill>
        <p:spPr bwMode="auto">
          <a:xfrm>
            <a:off x="3352800" y="0"/>
            <a:ext cx="5299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250950"/>
          </a:xfrm>
        </p:spPr>
        <p:txBody>
          <a:bodyPr>
            <a:noAutofit/>
          </a:bodyPr>
          <a:lstStyle/>
          <a:p>
            <a:pPr eaLnBrk="1" fontAlgn="auto" hangingPunct="1">
              <a:spcAft>
                <a:spcPts val="0"/>
              </a:spcAft>
              <a:defRPr/>
            </a:pPr>
            <a:r>
              <a:rPr lang="en-US" sz="4300" b="1" i="1" dirty="0" smtClean="0"/>
              <a:t>Work Day June 2009- pumping muck planting etc.</a:t>
            </a:r>
            <a:endParaRPr lang="en-US" sz="4300" b="1" i="1" dirty="0"/>
          </a:p>
        </p:txBody>
      </p:sp>
      <p:pic>
        <p:nvPicPr>
          <p:cNvPr id="21507" name="Picture 2" descr="C:\Documents and Settings\ndemers\My Documents\photos\EMDD work 09\2009-06-06 June 09 EMDD\June 09 EMDD 006.JPG"/>
          <p:cNvPicPr>
            <a:picLocks noChangeAspect="1" noChangeArrowheads="1"/>
          </p:cNvPicPr>
          <p:nvPr/>
        </p:nvPicPr>
        <p:blipFill>
          <a:blip r:embed="rId2" cstate="print"/>
          <a:srcRect/>
          <a:stretch>
            <a:fillRect/>
          </a:stretch>
        </p:blipFill>
        <p:spPr bwMode="auto">
          <a:xfrm>
            <a:off x="914400" y="1371600"/>
            <a:ext cx="7543800" cy="5030788"/>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609600"/>
            <a:ext cx="5638800" cy="4114800"/>
          </a:xfrm>
        </p:spPr>
        <p:txBody>
          <a:bodyPr/>
          <a:lstStyle/>
          <a:p>
            <a:pPr eaLnBrk="1" hangingPunct="1"/>
            <a:r>
              <a:rPr lang="en-US" sz="4300" b="1" i="1" dirty="0" smtClean="0"/>
              <a:t>it </a:t>
            </a:r>
            <a:r>
              <a:rPr lang="en-US" sz="4300" b="1" i="1" dirty="0" smtClean="0"/>
              <a:t>was NOT simple</a:t>
            </a:r>
            <a:r>
              <a:rPr lang="en-US" sz="4300" b="1" i="1" dirty="0" smtClean="0"/>
              <a:t>!</a:t>
            </a:r>
            <a:br>
              <a:rPr lang="en-US" sz="4300" b="1" i="1" dirty="0" smtClean="0"/>
            </a:br>
            <a:r>
              <a:rPr lang="en-US" sz="4300" b="1" i="1" dirty="0" smtClean="0"/>
              <a:t>It IS profound!</a:t>
            </a:r>
            <a:r>
              <a:rPr lang="en-US" dirty="0" smtClean="0"/>
              <a:t/>
            </a:r>
            <a:br>
              <a:rPr lang="en-US" dirty="0" smtClean="0"/>
            </a:b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305800" cy="1250950"/>
          </a:xfrm>
        </p:spPr>
        <p:txBody>
          <a:bodyPr>
            <a:noAutofit/>
          </a:bodyPr>
          <a:lstStyle/>
          <a:p>
            <a:pPr eaLnBrk="1" fontAlgn="auto" hangingPunct="1">
              <a:spcAft>
                <a:spcPts val="0"/>
              </a:spcAft>
              <a:defRPr/>
            </a:pPr>
            <a:r>
              <a:rPr lang="en-US" sz="4300" b="1" i="1" dirty="0" smtClean="0"/>
              <a:t>Native plantings from FGCU Arts Complex</a:t>
            </a:r>
            <a:endParaRPr lang="en-US" sz="4300" b="1" i="1" dirty="0"/>
          </a:p>
        </p:txBody>
      </p:sp>
      <p:pic>
        <p:nvPicPr>
          <p:cNvPr id="20483" name="Picture 2" descr="C:\Documents and Settings\ndemers\My Documents\photos\EMDD work 09\2009-06-07 June 09 EMDD\June 09 EMDD 018.JPG"/>
          <p:cNvPicPr>
            <a:picLocks noChangeAspect="1" noChangeArrowheads="1"/>
          </p:cNvPicPr>
          <p:nvPr/>
        </p:nvPicPr>
        <p:blipFill>
          <a:blip r:embed="rId2" cstate="print"/>
          <a:srcRect/>
          <a:stretch>
            <a:fillRect/>
          </a:stretch>
        </p:blipFill>
        <p:spPr bwMode="auto">
          <a:xfrm>
            <a:off x="685800" y="1524000"/>
            <a:ext cx="7627938" cy="508635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381000" y="3352800"/>
            <a:ext cx="8305800" cy="2678113"/>
          </a:xfrm>
          <a:prstGeom prst="rect">
            <a:avLst/>
          </a:prstGeom>
          <a:noFill/>
          <a:ln w="9525">
            <a:noFill/>
            <a:miter lim="800000"/>
            <a:headEnd/>
            <a:tailEnd/>
          </a:ln>
        </p:spPr>
        <p:txBody>
          <a:bodyPr>
            <a:spAutoFit/>
          </a:bodyPr>
          <a:lstStyle/>
          <a:p>
            <a:r>
              <a:rPr lang="en-US" sz="2800" dirty="0"/>
              <a:t>Florida Gulf Coast University </a:t>
            </a:r>
          </a:p>
          <a:p>
            <a:r>
              <a:rPr lang="en-US" sz="2800" dirty="0"/>
              <a:t>University Colloquium </a:t>
            </a:r>
          </a:p>
          <a:p>
            <a:r>
              <a:rPr lang="en-US" sz="2800" dirty="0"/>
              <a:t>CRN 81257 </a:t>
            </a:r>
          </a:p>
          <a:p>
            <a:r>
              <a:rPr lang="en-US" sz="2800" b="1" i="1" dirty="0"/>
              <a:t>Fall, 2009 </a:t>
            </a:r>
          </a:p>
          <a:p>
            <a:r>
              <a:rPr lang="en-US" sz="2800" dirty="0"/>
              <a:t>Laurie Coventry-Payne, M. S. </a:t>
            </a:r>
          </a:p>
          <a:p>
            <a:r>
              <a:rPr lang="en-US" sz="2800" dirty="0"/>
              <a:t>Nora Demers, Ph.D. </a:t>
            </a:r>
          </a:p>
        </p:txBody>
      </p:sp>
      <p:sp>
        <p:nvSpPr>
          <p:cNvPr id="18435" name="Rectangle 2"/>
          <p:cNvSpPr>
            <a:spLocks noChangeArrowheads="1"/>
          </p:cNvSpPr>
          <p:nvPr/>
        </p:nvSpPr>
        <p:spPr bwMode="auto">
          <a:xfrm>
            <a:off x="304800" y="457200"/>
            <a:ext cx="8382000" cy="2554545"/>
          </a:xfrm>
          <a:prstGeom prst="rect">
            <a:avLst/>
          </a:prstGeom>
          <a:noFill/>
          <a:ln w="9525">
            <a:noFill/>
            <a:miter lim="800000"/>
            <a:headEnd/>
            <a:tailEnd/>
          </a:ln>
        </p:spPr>
        <p:txBody>
          <a:bodyPr>
            <a:spAutoFit/>
          </a:bodyPr>
          <a:lstStyle/>
          <a:p>
            <a:pPr>
              <a:defRPr/>
            </a:pPr>
            <a:r>
              <a:rPr lang="en-US" sz="4000" b="1" i="1" dirty="0">
                <a:solidFill>
                  <a:schemeClr val="tx2"/>
                </a:solidFill>
                <a:latin typeface="+mj-lt"/>
              </a:rPr>
              <a:t>The impact of course-based service-learning on ecological perspective and sense of place: </a:t>
            </a:r>
            <a:r>
              <a:rPr lang="en-US" sz="4000" b="1" i="1" dirty="0" smtClean="0">
                <a:solidFill>
                  <a:schemeClr val="tx2"/>
                </a:solidFill>
                <a:latin typeface="+mj-lt"/>
              </a:rPr>
              <a:t>Mulloch Creek </a:t>
            </a:r>
            <a:r>
              <a:rPr lang="en-US" sz="4000" b="1" i="1" dirty="0">
                <a:solidFill>
                  <a:schemeClr val="tx2"/>
                </a:solidFill>
                <a:latin typeface="+mj-lt"/>
              </a:rPr>
              <a:t>Shoreline Restoration Project</a:t>
            </a:r>
            <a:r>
              <a:rPr lang="en-US" sz="3200" b="1" i="1" dirty="0">
                <a:solidFill>
                  <a:schemeClr val="tx2"/>
                </a:solidFill>
                <a:latin typeface="+mj-lt"/>
              </a:rPr>
              <a:t> </a:t>
            </a:r>
            <a:endParaRPr lang="en-US" sz="3200" i="1" dirty="0">
              <a:solidFill>
                <a:schemeClr val="tx2"/>
              </a:solidFill>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1022350"/>
          </a:xfrm>
        </p:spPr>
        <p:txBody>
          <a:bodyPr/>
          <a:lstStyle/>
          <a:p>
            <a:pPr eaLnBrk="1" fontAlgn="auto" hangingPunct="1">
              <a:spcAft>
                <a:spcPts val="0"/>
              </a:spcAft>
              <a:defRPr/>
            </a:pPr>
            <a:r>
              <a:rPr lang="en-US" b="1" i="1" dirty="0" smtClean="0"/>
              <a:t>Demographics of the class</a:t>
            </a:r>
            <a:endParaRPr lang="en-US" b="1" i="1" dirty="0"/>
          </a:p>
        </p:txBody>
      </p:sp>
      <p:graphicFrame>
        <p:nvGraphicFramePr>
          <p:cNvPr id="3" name="Chart 2"/>
          <p:cNvGraphicFramePr/>
          <p:nvPr/>
        </p:nvGraphicFramePr>
        <p:xfrm>
          <a:off x="152400" y="1752600"/>
          <a:ext cx="5181600" cy="4876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EMDD Sept 09 003.jpg"/>
          <p:cNvPicPr>
            <a:picLocks noChangeAspect="1"/>
          </p:cNvPicPr>
          <p:nvPr/>
        </p:nvPicPr>
        <p:blipFill>
          <a:blip r:embed="rId2" cstate="print"/>
          <a:srcRect/>
          <a:stretch>
            <a:fillRect/>
          </a:stretch>
        </p:blipFill>
        <p:spPr bwMode="auto">
          <a:xfrm>
            <a:off x="228600" y="1752600"/>
            <a:ext cx="6324600" cy="4216400"/>
          </a:xfrm>
          <a:prstGeom prst="rect">
            <a:avLst/>
          </a:prstGeom>
          <a:noFill/>
          <a:ln w="44450">
            <a:noFill/>
            <a:miter lim="800000"/>
            <a:headEnd/>
            <a:tailEnd/>
          </a:ln>
        </p:spPr>
      </p:pic>
      <p:sp>
        <p:nvSpPr>
          <p:cNvPr id="2" name="Title 1"/>
          <p:cNvSpPr>
            <a:spLocks noGrp="1"/>
          </p:cNvSpPr>
          <p:nvPr>
            <p:ph type="title"/>
          </p:nvPr>
        </p:nvSpPr>
        <p:spPr>
          <a:xfrm>
            <a:off x="990600" y="152400"/>
            <a:ext cx="7696200" cy="1250950"/>
          </a:xfrm>
        </p:spPr>
        <p:txBody>
          <a:bodyPr>
            <a:normAutofit fontScale="90000"/>
          </a:bodyPr>
          <a:lstStyle/>
          <a:p>
            <a:pPr eaLnBrk="1" fontAlgn="auto" hangingPunct="1">
              <a:spcAft>
                <a:spcPts val="0"/>
              </a:spcAft>
              <a:defRPr/>
            </a:pPr>
            <a:r>
              <a:rPr lang="en-US" b="1" i="1" dirty="0" smtClean="0">
                <a:solidFill>
                  <a:schemeClr val="accent1">
                    <a:lumMod val="75000"/>
                  </a:schemeClr>
                </a:solidFill>
              </a:rPr>
              <a:t>September, 2009 plant growth- note lack of (most) air potatoes!</a:t>
            </a:r>
            <a:endParaRPr lang="en-US" b="1" i="1" dirty="0">
              <a:solidFill>
                <a:schemeClr val="accent1">
                  <a:lumMod val="75000"/>
                </a:schemeClr>
              </a:solidFill>
            </a:endParaRPr>
          </a:p>
        </p:txBody>
      </p:sp>
      <p:pic>
        <p:nvPicPr>
          <p:cNvPr id="24580" name="Picture 3" descr="EMDD Sept 09 002.jpg"/>
          <p:cNvPicPr>
            <a:picLocks noChangeAspect="1"/>
          </p:cNvPicPr>
          <p:nvPr/>
        </p:nvPicPr>
        <p:blipFill>
          <a:blip r:embed="rId3" cstate="print"/>
          <a:srcRect/>
          <a:stretch>
            <a:fillRect/>
          </a:stretch>
        </p:blipFill>
        <p:spPr bwMode="auto">
          <a:xfrm>
            <a:off x="5181600" y="1447800"/>
            <a:ext cx="3276600" cy="491490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924800" cy="1250950"/>
          </a:xfrm>
        </p:spPr>
        <p:txBody>
          <a:bodyPr>
            <a:normAutofit fontScale="90000"/>
          </a:bodyPr>
          <a:lstStyle/>
          <a:p>
            <a:pPr eaLnBrk="1" fontAlgn="auto" hangingPunct="1">
              <a:spcAft>
                <a:spcPts val="0"/>
              </a:spcAft>
              <a:defRPr/>
            </a:pPr>
            <a:r>
              <a:rPr lang="en-US" sz="4800" b="1" i="1" dirty="0" smtClean="0"/>
              <a:t>October, 2009 Weed pulling and Planting of trees and shrubs</a:t>
            </a:r>
            <a:r>
              <a:rPr lang="en-US" dirty="0" smtClean="0"/>
              <a:t>	</a:t>
            </a:r>
            <a:endParaRPr lang="en-US" dirty="0"/>
          </a:p>
        </p:txBody>
      </p:sp>
      <p:sp>
        <p:nvSpPr>
          <p:cNvPr id="32771" name="TextBox 2"/>
          <p:cNvSpPr txBox="1">
            <a:spLocks noChangeArrowheads="1"/>
          </p:cNvSpPr>
          <p:nvPr/>
        </p:nvSpPr>
        <p:spPr bwMode="auto">
          <a:xfrm>
            <a:off x="381000" y="2133600"/>
            <a:ext cx="8153400" cy="3786188"/>
          </a:xfrm>
          <a:prstGeom prst="rect">
            <a:avLst/>
          </a:prstGeom>
          <a:noFill/>
          <a:ln w="9525">
            <a:noFill/>
            <a:miter lim="800000"/>
            <a:headEnd/>
            <a:tailEnd/>
          </a:ln>
        </p:spPr>
        <p:txBody>
          <a:bodyPr>
            <a:spAutoFit/>
          </a:bodyPr>
          <a:lstStyle/>
          <a:p>
            <a:pPr>
              <a:defRPr/>
            </a:pPr>
            <a:r>
              <a:rPr lang="en-US" sz="4000" i="1" dirty="0">
                <a:latin typeface="+mn-lt"/>
              </a:rPr>
              <a:t>Charlotte Harbor National Estuary Program grant  supported project including purchase of native plants from local nursery </a:t>
            </a:r>
          </a:p>
          <a:p>
            <a:pPr>
              <a:defRPr/>
            </a:pPr>
            <a:r>
              <a:rPr lang="en-US" sz="4000" i="1" dirty="0">
                <a:latin typeface="+mn-lt"/>
              </a:rPr>
              <a:t>Trees were donated from Division Of Forestry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71600" y="155575"/>
            <a:ext cx="7315200" cy="1252538"/>
          </a:xfrm>
        </p:spPr>
        <p:txBody>
          <a:bodyPr/>
          <a:lstStyle/>
          <a:p>
            <a:pPr eaLnBrk="1" hangingPunct="1"/>
            <a:r>
              <a:rPr lang="en-US" sz="4300" b="1" i="1" dirty="0" smtClean="0"/>
              <a:t>Part of the crew</a:t>
            </a:r>
          </a:p>
        </p:txBody>
      </p:sp>
      <p:pic>
        <p:nvPicPr>
          <p:cNvPr id="26627" name="Content Placeholder 3" descr="the crew.jpg"/>
          <p:cNvPicPr>
            <a:picLocks noGrp="1" noChangeAspect="1"/>
          </p:cNvPicPr>
          <p:nvPr>
            <p:ph idx="1"/>
          </p:nvPr>
        </p:nvPicPr>
        <p:blipFill>
          <a:blip r:embed="rId2" cstate="print"/>
          <a:srcRect/>
          <a:stretch>
            <a:fillRect/>
          </a:stretch>
        </p:blipFill>
        <p:spPr>
          <a:xfrm>
            <a:off x="762000" y="1600200"/>
            <a:ext cx="7534275" cy="5022850"/>
          </a:xfrm>
          <a:ln w="44450">
            <a:solidFill>
              <a:srgbClr val="00B050"/>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295400" y="533400"/>
            <a:ext cx="4114800" cy="874713"/>
          </a:xfrm>
        </p:spPr>
        <p:txBody>
          <a:bodyPr/>
          <a:lstStyle/>
          <a:p>
            <a:pPr eaLnBrk="1" hangingPunct="1"/>
            <a:r>
              <a:rPr lang="en-US" sz="4300" b="1" i="1" dirty="0" smtClean="0"/>
              <a:t>Pulling grass</a:t>
            </a:r>
          </a:p>
        </p:txBody>
      </p:sp>
      <p:pic>
        <p:nvPicPr>
          <p:cNvPr id="27651" name="Content Placeholder 3" descr="pulling grass EMDD.jpg"/>
          <p:cNvPicPr>
            <a:picLocks noGrp="1" noChangeAspect="1"/>
          </p:cNvPicPr>
          <p:nvPr>
            <p:ph idx="1"/>
          </p:nvPr>
        </p:nvPicPr>
        <p:blipFill>
          <a:blip r:embed="rId2" cstate="print"/>
          <a:srcRect/>
          <a:stretch>
            <a:fillRect/>
          </a:stretch>
        </p:blipFill>
        <p:spPr>
          <a:xfrm>
            <a:off x="838200" y="1447800"/>
            <a:ext cx="7237413" cy="4824413"/>
          </a:xfrm>
          <a:ln w="44450">
            <a:solidFill>
              <a:srgbClr val="00B050"/>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43000" y="155575"/>
            <a:ext cx="7543800" cy="1252538"/>
          </a:xfrm>
        </p:spPr>
        <p:txBody>
          <a:bodyPr/>
          <a:lstStyle/>
          <a:p>
            <a:pPr eaLnBrk="1" hangingPunct="1"/>
            <a:r>
              <a:rPr lang="en-US" sz="4300" b="1" i="1" dirty="0" smtClean="0"/>
              <a:t>Teamwork!</a:t>
            </a:r>
          </a:p>
        </p:txBody>
      </p:sp>
      <p:pic>
        <p:nvPicPr>
          <p:cNvPr id="28675" name="Content Placeholder 3" descr="pulling grass 2 EMDD.jpg"/>
          <p:cNvPicPr>
            <a:picLocks noGrp="1" noChangeAspect="1"/>
          </p:cNvPicPr>
          <p:nvPr>
            <p:ph idx="1"/>
          </p:nvPr>
        </p:nvPicPr>
        <p:blipFill>
          <a:blip r:embed="rId2" cstate="print"/>
          <a:srcRect/>
          <a:stretch>
            <a:fillRect/>
          </a:stretch>
        </p:blipFill>
        <p:spPr>
          <a:xfrm>
            <a:off x="152400" y="1828800"/>
            <a:ext cx="5486400" cy="3657600"/>
          </a:xfrm>
          <a:ln w="44450">
            <a:solidFill>
              <a:srgbClr val="00B050"/>
            </a:solidFill>
          </a:ln>
        </p:spPr>
      </p:pic>
      <p:pic>
        <p:nvPicPr>
          <p:cNvPr id="28676" name="Content Placeholder 3" descr="pulling grass3 EMDD.jpg"/>
          <p:cNvPicPr>
            <a:picLocks noChangeAspect="1"/>
          </p:cNvPicPr>
          <p:nvPr/>
        </p:nvPicPr>
        <p:blipFill>
          <a:blip r:embed="rId3" cstate="print"/>
          <a:srcRect/>
          <a:stretch>
            <a:fillRect/>
          </a:stretch>
        </p:blipFill>
        <p:spPr bwMode="auto">
          <a:xfrm>
            <a:off x="4495800" y="304800"/>
            <a:ext cx="4303713" cy="6454775"/>
          </a:xfrm>
          <a:prstGeom prst="rect">
            <a:avLst/>
          </a:prstGeom>
          <a:noFill/>
          <a:ln w="44450">
            <a:solidFill>
              <a:srgbClr val="00B05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95400" y="155575"/>
            <a:ext cx="7391400" cy="1252538"/>
          </a:xfrm>
        </p:spPr>
        <p:txBody>
          <a:bodyPr/>
          <a:lstStyle/>
          <a:p>
            <a:pPr eaLnBrk="1" hangingPunct="1"/>
            <a:r>
              <a:rPr lang="en-US" sz="4300" b="1" i="1" dirty="0" smtClean="0"/>
              <a:t>Hard workers</a:t>
            </a:r>
          </a:p>
        </p:txBody>
      </p:sp>
      <p:pic>
        <p:nvPicPr>
          <p:cNvPr id="29699" name="Content Placeholder 3" descr="hard worker.jpg"/>
          <p:cNvPicPr>
            <a:picLocks noGrp="1" noChangeAspect="1"/>
          </p:cNvPicPr>
          <p:nvPr>
            <p:ph idx="1"/>
          </p:nvPr>
        </p:nvPicPr>
        <p:blipFill>
          <a:blip r:embed="rId2" cstate="print"/>
          <a:srcRect/>
          <a:stretch>
            <a:fillRect/>
          </a:stretch>
        </p:blipFill>
        <p:spPr>
          <a:xfrm>
            <a:off x="228600" y="1524000"/>
            <a:ext cx="4343400" cy="2895600"/>
          </a:xfrm>
          <a:ln w="44450">
            <a:solidFill>
              <a:srgbClr val="00B050"/>
            </a:solidFill>
          </a:ln>
        </p:spPr>
      </p:pic>
      <p:pic>
        <p:nvPicPr>
          <p:cNvPr id="29700" name="Picture 4" descr="hard worker 2.jpg"/>
          <p:cNvPicPr>
            <a:picLocks noChangeAspect="1"/>
          </p:cNvPicPr>
          <p:nvPr/>
        </p:nvPicPr>
        <p:blipFill>
          <a:blip r:embed="rId3" cstate="print"/>
          <a:srcRect/>
          <a:stretch>
            <a:fillRect/>
          </a:stretch>
        </p:blipFill>
        <p:spPr bwMode="auto">
          <a:xfrm>
            <a:off x="3886200" y="3124200"/>
            <a:ext cx="4905375" cy="3270250"/>
          </a:xfrm>
          <a:prstGeom prst="rect">
            <a:avLst/>
          </a:prstGeom>
          <a:noFill/>
          <a:ln w="44450">
            <a:solidFill>
              <a:srgbClr val="00B05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90600" y="155575"/>
            <a:ext cx="7696200" cy="1252538"/>
          </a:xfrm>
        </p:spPr>
        <p:txBody>
          <a:bodyPr/>
          <a:lstStyle/>
          <a:p>
            <a:pPr eaLnBrk="1" hangingPunct="1"/>
            <a:r>
              <a:rPr lang="en-US" sz="4300" b="1" i="1" dirty="0" smtClean="0"/>
              <a:t>Plants arriving</a:t>
            </a:r>
          </a:p>
        </p:txBody>
      </p:sp>
      <p:pic>
        <p:nvPicPr>
          <p:cNvPr id="30723" name="Content Placeholder 5" descr="plants arriving.jpg"/>
          <p:cNvPicPr>
            <a:picLocks noGrp="1" noChangeAspect="1"/>
          </p:cNvPicPr>
          <p:nvPr>
            <p:ph idx="1"/>
          </p:nvPr>
        </p:nvPicPr>
        <p:blipFill>
          <a:blip r:embed="rId2" cstate="print"/>
          <a:srcRect/>
          <a:stretch>
            <a:fillRect/>
          </a:stretch>
        </p:blipFill>
        <p:spPr>
          <a:xfrm>
            <a:off x="990600" y="1600200"/>
            <a:ext cx="7115175" cy="4743450"/>
          </a:xfrm>
          <a:ln w="44450">
            <a:solidFill>
              <a:srgbClr val="00B050"/>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WC.jpg"/>
          <p:cNvPicPr>
            <a:picLocks noChangeAspect="1"/>
          </p:cNvPicPr>
          <p:nvPr/>
        </p:nvPicPr>
        <p:blipFill>
          <a:blip r:embed="rId2" cstate="print"/>
          <a:stretch>
            <a:fillRect/>
          </a:stretch>
        </p:blipFill>
        <p:spPr>
          <a:xfrm>
            <a:off x="152400" y="2362200"/>
            <a:ext cx="5867400" cy="1466850"/>
          </a:xfrm>
          <a:prstGeom prst="rect">
            <a:avLst/>
          </a:prstGeom>
        </p:spPr>
      </p:pic>
      <p:pic>
        <p:nvPicPr>
          <p:cNvPr id="4" name="Content Placeholder 3" descr="CHNEP logo.JPG"/>
          <p:cNvPicPr>
            <a:picLocks noGrp="1" noChangeAspect="1"/>
          </p:cNvPicPr>
          <p:nvPr>
            <p:ph idx="1"/>
          </p:nvPr>
        </p:nvPicPr>
        <p:blipFill>
          <a:blip r:embed="rId3" cstate="print"/>
          <a:stretch>
            <a:fillRect/>
          </a:stretch>
        </p:blipFill>
        <p:spPr>
          <a:xfrm>
            <a:off x="5334000" y="1219200"/>
            <a:ext cx="3410711" cy="2081681"/>
          </a:xfrm>
        </p:spPr>
      </p:pic>
      <p:sp>
        <p:nvSpPr>
          <p:cNvPr id="6146" name="Title 1"/>
          <p:cNvSpPr>
            <a:spLocks noGrp="1"/>
          </p:cNvSpPr>
          <p:nvPr>
            <p:ph type="title"/>
          </p:nvPr>
        </p:nvSpPr>
        <p:spPr>
          <a:xfrm>
            <a:off x="533400" y="457200"/>
            <a:ext cx="8229600" cy="1905000"/>
          </a:xfrm>
        </p:spPr>
        <p:txBody>
          <a:bodyPr/>
          <a:lstStyle/>
          <a:p>
            <a:r>
              <a:rPr lang="en-US" sz="4300" b="1" i="1" cap="all" dirty="0" smtClean="0"/>
              <a:t>Profound results – changing attitudes through conservation </a:t>
            </a:r>
            <a:endParaRPr lang="en-US" sz="4300" b="1" i="1" dirty="0"/>
          </a:p>
        </p:txBody>
      </p:sp>
      <p:pic>
        <p:nvPicPr>
          <p:cNvPr id="6" name="Picture 5" descr="FLDOFShield.gif"/>
          <p:cNvPicPr>
            <a:picLocks noChangeAspect="1"/>
          </p:cNvPicPr>
          <p:nvPr/>
        </p:nvPicPr>
        <p:blipFill>
          <a:blip r:embed="rId4" cstate="print"/>
          <a:stretch>
            <a:fillRect/>
          </a:stretch>
        </p:blipFill>
        <p:spPr>
          <a:xfrm>
            <a:off x="6934200" y="3657600"/>
            <a:ext cx="1534458" cy="1956434"/>
          </a:xfrm>
          <a:prstGeom prst="rect">
            <a:avLst/>
          </a:prstGeom>
        </p:spPr>
      </p:pic>
      <p:pic>
        <p:nvPicPr>
          <p:cNvPr id="7" name="Picture 6" descr="EAGLESConnect.jpg"/>
          <p:cNvPicPr>
            <a:picLocks noChangeAspect="1"/>
          </p:cNvPicPr>
          <p:nvPr/>
        </p:nvPicPr>
        <p:blipFill>
          <a:blip r:embed="rId5" cstate="print"/>
          <a:stretch>
            <a:fillRect/>
          </a:stretch>
        </p:blipFill>
        <p:spPr>
          <a:xfrm>
            <a:off x="228600" y="5715000"/>
            <a:ext cx="8724900" cy="952500"/>
          </a:xfrm>
          <a:prstGeom prst="rect">
            <a:avLst/>
          </a:prstGeom>
        </p:spPr>
      </p:pic>
      <p:pic>
        <p:nvPicPr>
          <p:cNvPr id="8" name="Picture 7" descr="SCP_FM_Logo.gif"/>
          <p:cNvPicPr>
            <a:picLocks noChangeAspect="1"/>
          </p:cNvPicPr>
          <p:nvPr/>
        </p:nvPicPr>
        <p:blipFill>
          <a:blip r:embed="rId6" cstate="print"/>
          <a:stretch>
            <a:fillRect/>
          </a:stretch>
        </p:blipFill>
        <p:spPr>
          <a:xfrm>
            <a:off x="152400" y="3962400"/>
            <a:ext cx="2527983" cy="1079517"/>
          </a:xfrm>
          <a:prstGeom prst="rect">
            <a:avLst/>
          </a:prstGeom>
        </p:spPr>
      </p:pic>
      <p:pic>
        <p:nvPicPr>
          <p:cNvPr id="10" name="Picture 9" descr="shoreSox.gif"/>
          <p:cNvPicPr>
            <a:picLocks noChangeAspect="1"/>
          </p:cNvPicPr>
          <p:nvPr/>
        </p:nvPicPr>
        <p:blipFill>
          <a:blip r:embed="rId7" cstate="print"/>
          <a:stretch>
            <a:fillRect/>
          </a:stretch>
        </p:blipFill>
        <p:spPr>
          <a:xfrm>
            <a:off x="3962400" y="3886200"/>
            <a:ext cx="2513490" cy="1438275"/>
          </a:xfrm>
          <a:prstGeom prst="rect">
            <a:avLst/>
          </a:prstGeom>
        </p:spPr>
      </p:pic>
      <p:sp>
        <p:nvSpPr>
          <p:cNvPr id="11" name="TextBox 10"/>
          <p:cNvSpPr txBox="1"/>
          <p:nvPr/>
        </p:nvSpPr>
        <p:spPr>
          <a:xfrm>
            <a:off x="228600" y="5334000"/>
            <a:ext cx="4849404" cy="400110"/>
          </a:xfrm>
          <a:prstGeom prst="rect">
            <a:avLst/>
          </a:prstGeom>
          <a:noFill/>
        </p:spPr>
        <p:txBody>
          <a:bodyPr wrap="none" rtlCol="0">
            <a:spAutoFit/>
          </a:bodyPr>
          <a:lstStyle/>
          <a:p>
            <a:r>
              <a:rPr lang="en-US" sz="2000" dirty="0" smtClean="0"/>
              <a:t>EAST MULLOCH DRAINAGE DISTRICT</a:t>
            </a:r>
            <a:endParaRPr 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152400"/>
            <a:ext cx="7620000" cy="874713"/>
          </a:xfrm>
        </p:spPr>
        <p:txBody>
          <a:bodyPr/>
          <a:lstStyle/>
          <a:p>
            <a:pPr eaLnBrk="1" hangingPunct="1"/>
            <a:r>
              <a:rPr lang="en-US" sz="4300" b="1" i="1" dirty="0" smtClean="0"/>
              <a:t>Digging holes</a:t>
            </a:r>
          </a:p>
        </p:txBody>
      </p:sp>
      <p:pic>
        <p:nvPicPr>
          <p:cNvPr id="31747" name="Content Placeholder 3" descr="digging holes.jpg"/>
          <p:cNvPicPr>
            <a:picLocks noGrp="1" noChangeAspect="1"/>
          </p:cNvPicPr>
          <p:nvPr>
            <p:ph idx="1"/>
          </p:nvPr>
        </p:nvPicPr>
        <p:blipFill>
          <a:blip r:embed="rId2" cstate="print"/>
          <a:srcRect/>
          <a:stretch>
            <a:fillRect/>
          </a:stretch>
        </p:blipFill>
        <p:spPr>
          <a:xfrm>
            <a:off x="762000" y="1143000"/>
            <a:ext cx="7885113" cy="52578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77200" cy="874713"/>
          </a:xfrm>
        </p:spPr>
        <p:txBody>
          <a:bodyPr>
            <a:normAutofit/>
          </a:bodyPr>
          <a:lstStyle/>
          <a:p>
            <a:pPr eaLnBrk="1" fontAlgn="auto" hangingPunct="1">
              <a:spcAft>
                <a:spcPts val="0"/>
              </a:spcAft>
              <a:defRPr/>
            </a:pPr>
            <a:r>
              <a:rPr lang="en-US" sz="4300" b="1" i="1" dirty="0" smtClean="0"/>
              <a:t>Learning from Mike Weston (DOF)</a:t>
            </a:r>
            <a:endParaRPr lang="en-US" sz="4300" b="1" i="1" dirty="0"/>
          </a:p>
        </p:txBody>
      </p:sp>
      <p:pic>
        <p:nvPicPr>
          <p:cNvPr id="32771" name="Content Placeholder 3" descr="learning from Mike DOF.jpg"/>
          <p:cNvPicPr>
            <a:picLocks noGrp="1" noChangeAspect="1"/>
          </p:cNvPicPr>
          <p:nvPr>
            <p:ph idx="1"/>
          </p:nvPr>
        </p:nvPicPr>
        <p:blipFill>
          <a:blip r:embed="rId2" cstate="print"/>
          <a:srcRect/>
          <a:stretch>
            <a:fillRect/>
          </a:stretch>
        </p:blipFill>
        <p:spPr>
          <a:xfrm>
            <a:off x="533400" y="1447800"/>
            <a:ext cx="5827713" cy="3886200"/>
          </a:xfrm>
        </p:spPr>
      </p:pic>
      <p:pic>
        <p:nvPicPr>
          <p:cNvPr id="32772" name="Picture 5" descr="Mike Weston.jpg"/>
          <p:cNvPicPr>
            <a:picLocks noChangeAspect="1"/>
          </p:cNvPicPr>
          <p:nvPr/>
        </p:nvPicPr>
        <p:blipFill>
          <a:blip r:embed="rId3" cstate="print"/>
          <a:srcRect/>
          <a:stretch>
            <a:fillRect/>
          </a:stretch>
        </p:blipFill>
        <p:spPr bwMode="auto">
          <a:xfrm>
            <a:off x="3962400" y="3200400"/>
            <a:ext cx="4829175" cy="321945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295400" y="304800"/>
            <a:ext cx="6248400" cy="914400"/>
          </a:xfrm>
        </p:spPr>
        <p:txBody>
          <a:bodyPr/>
          <a:lstStyle/>
          <a:p>
            <a:pPr eaLnBrk="1" hangingPunct="1"/>
            <a:r>
              <a:rPr lang="en-US" sz="4300" b="1" i="1" u="sng" dirty="0" smtClean="0"/>
              <a:t>more</a:t>
            </a:r>
            <a:r>
              <a:rPr lang="en-US" sz="4300" i="1" dirty="0" smtClean="0"/>
              <a:t> grass pulled!</a:t>
            </a:r>
          </a:p>
        </p:txBody>
      </p:sp>
      <p:pic>
        <p:nvPicPr>
          <p:cNvPr id="33795" name="Picture 4" descr="more grass to pull.jpg"/>
          <p:cNvPicPr>
            <a:picLocks noChangeAspect="1"/>
          </p:cNvPicPr>
          <p:nvPr/>
        </p:nvPicPr>
        <p:blipFill>
          <a:blip r:embed="rId2" cstate="print"/>
          <a:srcRect/>
          <a:stretch>
            <a:fillRect/>
          </a:stretch>
        </p:blipFill>
        <p:spPr bwMode="auto">
          <a:xfrm>
            <a:off x="838200" y="1524000"/>
            <a:ext cx="8008938" cy="487680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0" y="381000"/>
            <a:ext cx="6324600" cy="874713"/>
          </a:xfrm>
        </p:spPr>
        <p:txBody>
          <a:bodyPr/>
          <a:lstStyle/>
          <a:p>
            <a:pPr eaLnBrk="1" hangingPunct="1"/>
            <a:r>
              <a:rPr lang="en-US" sz="4300" b="1" i="1" dirty="0" smtClean="0"/>
              <a:t>Diligently working </a:t>
            </a:r>
          </a:p>
        </p:txBody>
      </p:sp>
      <p:pic>
        <p:nvPicPr>
          <p:cNvPr id="34819" name="Content Placeholder 3" descr="platins.jpg"/>
          <p:cNvPicPr>
            <a:picLocks noGrp="1" noChangeAspect="1"/>
          </p:cNvPicPr>
          <p:nvPr>
            <p:ph idx="1"/>
          </p:nvPr>
        </p:nvPicPr>
        <p:blipFill>
          <a:blip r:embed="rId2" cstate="print"/>
          <a:srcRect/>
          <a:stretch>
            <a:fillRect/>
          </a:stretch>
        </p:blipFill>
        <p:spPr>
          <a:xfrm>
            <a:off x="1066800" y="1447800"/>
            <a:ext cx="7481888" cy="49879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990600" y="152400"/>
            <a:ext cx="7620000" cy="1252538"/>
          </a:xfrm>
        </p:spPr>
        <p:txBody>
          <a:bodyPr/>
          <a:lstStyle/>
          <a:p>
            <a:pPr eaLnBrk="1" hangingPunct="1"/>
            <a:r>
              <a:rPr lang="en-US" sz="4300" b="1" i="1" dirty="0" smtClean="0"/>
              <a:t>Almost done</a:t>
            </a:r>
          </a:p>
        </p:txBody>
      </p:sp>
      <p:pic>
        <p:nvPicPr>
          <p:cNvPr id="35843" name="Picture 4" descr="almost done planting.jpg"/>
          <p:cNvPicPr>
            <a:picLocks noChangeAspect="1"/>
          </p:cNvPicPr>
          <p:nvPr/>
        </p:nvPicPr>
        <p:blipFill>
          <a:blip r:embed="rId2" cstate="print"/>
          <a:srcRect/>
          <a:stretch>
            <a:fillRect/>
          </a:stretch>
        </p:blipFill>
        <p:spPr bwMode="auto">
          <a:xfrm>
            <a:off x="304800" y="1447800"/>
            <a:ext cx="6429375" cy="4286250"/>
          </a:xfrm>
          <a:prstGeom prst="rect">
            <a:avLst/>
          </a:prstGeom>
          <a:noFill/>
          <a:ln w="9525">
            <a:noFill/>
            <a:miter lim="800000"/>
            <a:headEnd/>
            <a:tailEnd/>
          </a:ln>
        </p:spPr>
      </p:pic>
      <p:pic>
        <p:nvPicPr>
          <p:cNvPr id="35844" name="Content Placeholder 3" descr="watering and planting.jpg"/>
          <p:cNvPicPr>
            <a:picLocks noGrp="1" noChangeAspect="1"/>
          </p:cNvPicPr>
          <p:nvPr>
            <p:ph idx="1"/>
          </p:nvPr>
        </p:nvPicPr>
        <p:blipFill>
          <a:blip r:embed="rId3" cstate="print"/>
          <a:srcRect/>
          <a:stretch>
            <a:fillRect/>
          </a:stretch>
        </p:blipFill>
        <p:spPr>
          <a:xfrm>
            <a:off x="4800600" y="495300"/>
            <a:ext cx="3916363" cy="587533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fruits of labor.jpg"/>
          <p:cNvPicPr>
            <a:picLocks noChangeAspect="1"/>
          </p:cNvPicPr>
          <p:nvPr/>
        </p:nvPicPr>
        <p:blipFill>
          <a:blip r:embed="rId2" cstate="print"/>
          <a:srcRect/>
          <a:stretch>
            <a:fillRect/>
          </a:stretch>
        </p:blipFill>
        <p:spPr bwMode="auto">
          <a:xfrm>
            <a:off x="1066800" y="1447800"/>
            <a:ext cx="7467600" cy="4978400"/>
          </a:xfrm>
          <a:prstGeom prst="rect">
            <a:avLst/>
          </a:prstGeom>
          <a:noFill/>
          <a:ln w="44450">
            <a:noFill/>
            <a:miter lim="800000"/>
            <a:headEnd/>
            <a:tailEnd/>
          </a:ln>
        </p:spPr>
      </p:pic>
      <p:sp>
        <p:nvSpPr>
          <p:cNvPr id="36867" name="Title 1"/>
          <p:cNvSpPr>
            <a:spLocks noGrp="1"/>
          </p:cNvSpPr>
          <p:nvPr>
            <p:ph type="title"/>
          </p:nvPr>
        </p:nvSpPr>
        <p:spPr>
          <a:xfrm>
            <a:off x="1143000" y="304800"/>
            <a:ext cx="5562600" cy="947738"/>
          </a:xfrm>
        </p:spPr>
        <p:txBody>
          <a:bodyPr/>
          <a:lstStyle/>
          <a:p>
            <a:pPr eaLnBrk="1" hangingPunct="1"/>
            <a:r>
              <a:rPr lang="en-US" sz="4300" b="1" i="1" dirty="0" smtClean="0"/>
              <a:t>Looking good!</a:t>
            </a:r>
          </a:p>
        </p:txBody>
      </p:sp>
      <p:pic>
        <p:nvPicPr>
          <p:cNvPr id="36868" name="Content Placeholder 3" descr="done Oct 9 09.jpg"/>
          <p:cNvPicPr>
            <a:picLocks noGrp="1" noChangeAspect="1"/>
          </p:cNvPicPr>
          <p:nvPr>
            <p:ph idx="1"/>
          </p:nvPr>
        </p:nvPicPr>
        <p:blipFill>
          <a:blip r:embed="rId3" cstate="print"/>
          <a:srcRect/>
          <a:stretch>
            <a:fillRect/>
          </a:stretch>
        </p:blipFill>
        <p:spPr>
          <a:xfrm>
            <a:off x="381000" y="1371600"/>
            <a:ext cx="2925763" cy="438943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990600" y="304800"/>
            <a:ext cx="7696200" cy="914400"/>
          </a:xfrm>
        </p:spPr>
        <p:txBody>
          <a:bodyPr/>
          <a:lstStyle/>
          <a:p>
            <a:pPr eaLnBrk="1" hangingPunct="1"/>
            <a:r>
              <a:rPr lang="en-US" sz="4300" b="1" i="1" dirty="0" smtClean="0"/>
              <a:t>R&amp;R was valuable time</a:t>
            </a:r>
          </a:p>
        </p:txBody>
      </p:sp>
      <p:pic>
        <p:nvPicPr>
          <p:cNvPr id="37891" name="Content Placeholder 3" descr="R&amp;R.jpg"/>
          <p:cNvPicPr>
            <a:picLocks noGrp="1" noChangeAspect="1"/>
          </p:cNvPicPr>
          <p:nvPr>
            <p:ph idx="1"/>
          </p:nvPr>
        </p:nvPicPr>
        <p:blipFill>
          <a:blip r:embed="rId2" cstate="print"/>
          <a:srcRect/>
          <a:stretch>
            <a:fillRect/>
          </a:stretch>
        </p:blipFill>
        <p:spPr>
          <a:xfrm>
            <a:off x="228600" y="2819400"/>
            <a:ext cx="5743575" cy="3829050"/>
          </a:xfrm>
        </p:spPr>
      </p:pic>
      <p:pic>
        <p:nvPicPr>
          <p:cNvPr id="37892" name="Picture 4" descr="R&amp;R2.jpg"/>
          <p:cNvPicPr>
            <a:picLocks noChangeAspect="1"/>
          </p:cNvPicPr>
          <p:nvPr/>
        </p:nvPicPr>
        <p:blipFill>
          <a:blip r:embed="rId3" cstate="print">
            <a:lum bright="22000"/>
          </a:blip>
          <a:srcRect/>
          <a:stretch>
            <a:fillRect/>
          </a:stretch>
        </p:blipFill>
        <p:spPr bwMode="auto">
          <a:xfrm>
            <a:off x="4572000" y="1447800"/>
            <a:ext cx="4371975" cy="2914650"/>
          </a:xfrm>
          <a:prstGeom prst="rect">
            <a:avLst/>
          </a:prstGeom>
          <a:noFill/>
          <a:ln w="44450">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250950"/>
          </a:xfrm>
        </p:spPr>
        <p:txBody>
          <a:bodyPr>
            <a:noAutofit/>
          </a:bodyPr>
          <a:lstStyle/>
          <a:p>
            <a:pPr eaLnBrk="1" fontAlgn="auto" hangingPunct="1">
              <a:spcAft>
                <a:spcPts val="0"/>
              </a:spcAft>
              <a:defRPr/>
            </a:pPr>
            <a:r>
              <a:rPr lang="en-US" sz="4000" b="1" i="1" cap="all" dirty="0" smtClean="0"/>
              <a:t>Partner with Laurie Coventry-Payne’s Fall 2009 Colloquium class</a:t>
            </a:r>
            <a:endParaRPr lang="en-US" sz="4000" b="1" i="1" cap="all" dirty="0"/>
          </a:p>
        </p:txBody>
      </p:sp>
      <p:sp>
        <p:nvSpPr>
          <p:cNvPr id="38915" name="Rectangle 2"/>
          <p:cNvSpPr>
            <a:spLocks noChangeArrowheads="1"/>
          </p:cNvSpPr>
          <p:nvPr/>
        </p:nvSpPr>
        <p:spPr bwMode="auto">
          <a:xfrm>
            <a:off x="304800" y="1676400"/>
            <a:ext cx="8382000" cy="4616450"/>
          </a:xfrm>
          <a:prstGeom prst="rect">
            <a:avLst/>
          </a:prstGeom>
          <a:noFill/>
          <a:ln w="9525">
            <a:noFill/>
            <a:miter lim="800000"/>
            <a:headEnd/>
            <a:tailEnd/>
          </a:ln>
        </p:spPr>
        <p:txBody>
          <a:bodyPr>
            <a:spAutoFit/>
          </a:bodyPr>
          <a:lstStyle/>
          <a:p>
            <a:r>
              <a:rPr lang="en-US" sz="2400" b="1" i="1">
                <a:solidFill>
                  <a:srgbClr val="0070C0"/>
                </a:solidFill>
              </a:rPr>
              <a:t>How did students feel when first introduced to the project? </a:t>
            </a:r>
            <a:endParaRPr lang="en-US" sz="2400">
              <a:solidFill>
                <a:srgbClr val="0070C0"/>
              </a:solidFill>
            </a:endParaRPr>
          </a:p>
          <a:p>
            <a:pPr>
              <a:buFont typeface="Arial" charset="0"/>
              <a:buChar char="•"/>
            </a:pPr>
            <a:r>
              <a:rPr lang="en-US" sz="1800" i="1"/>
              <a:t>Mixed emotions </a:t>
            </a:r>
          </a:p>
          <a:p>
            <a:pPr>
              <a:buFont typeface="Arial" charset="0"/>
              <a:buChar char="•"/>
            </a:pPr>
            <a:r>
              <a:rPr lang="en-US" sz="1800" b="1" i="1"/>
              <a:t>Overwhelmed </a:t>
            </a:r>
          </a:p>
          <a:p>
            <a:pPr>
              <a:buFont typeface="Arial" charset="0"/>
              <a:buChar char="•"/>
            </a:pPr>
            <a:r>
              <a:rPr lang="en-US" sz="1800" i="1"/>
              <a:t>At first it was hard </a:t>
            </a:r>
          </a:p>
          <a:p>
            <a:pPr>
              <a:buFont typeface="Arial" charset="0"/>
              <a:buChar char="•"/>
            </a:pPr>
            <a:r>
              <a:rPr lang="en-US" sz="1800" i="1"/>
              <a:t>It looked pretty ugly </a:t>
            </a:r>
          </a:p>
          <a:p>
            <a:pPr>
              <a:buFont typeface="Arial" charset="0"/>
              <a:buChar char="•"/>
            </a:pPr>
            <a:r>
              <a:rPr lang="en-US" sz="1800" i="1"/>
              <a:t>The old website was very confusing </a:t>
            </a:r>
          </a:p>
          <a:p>
            <a:pPr>
              <a:buFont typeface="Arial" charset="0"/>
              <a:buChar char="•"/>
            </a:pPr>
            <a:r>
              <a:rPr lang="en-US" sz="1800" i="1"/>
              <a:t>Full of weeds </a:t>
            </a:r>
          </a:p>
          <a:p>
            <a:pPr>
              <a:buFont typeface="Arial" charset="0"/>
              <a:buChar char="•"/>
            </a:pPr>
            <a:r>
              <a:rPr lang="en-US" sz="1800" i="1"/>
              <a:t>Intimidated </a:t>
            </a:r>
          </a:p>
          <a:p>
            <a:pPr>
              <a:buFont typeface="Arial" charset="0"/>
              <a:buChar char="•"/>
            </a:pPr>
            <a:r>
              <a:rPr lang="en-US" sz="1800" b="1" i="1"/>
              <a:t>Saw tons of work </a:t>
            </a:r>
          </a:p>
          <a:p>
            <a:pPr>
              <a:buFont typeface="Arial" charset="0"/>
              <a:buChar char="•"/>
            </a:pPr>
            <a:r>
              <a:rPr lang="en-US" sz="1800" b="1" i="1"/>
              <a:t>I was in shock . . . no way </a:t>
            </a:r>
          </a:p>
          <a:p>
            <a:pPr>
              <a:buFont typeface="Arial" charset="0"/>
              <a:buChar char="•"/>
            </a:pPr>
            <a:r>
              <a:rPr lang="en-US" sz="1800" i="1"/>
              <a:t>Looking forward to doing something difficult, meaningful and adventurous in this class</a:t>
            </a:r>
          </a:p>
          <a:p>
            <a:pPr>
              <a:buFont typeface="Arial" charset="0"/>
              <a:buChar char="•"/>
            </a:pPr>
            <a:r>
              <a:rPr lang="en-US" sz="1800" i="1"/>
              <a:t>Personally anxious to get involved with something related to the environment </a:t>
            </a:r>
          </a:p>
          <a:p>
            <a:pPr>
              <a:buFont typeface="Arial" charset="0"/>
              <a:buChar char="•"/>
            </a:pPr>
            <a:r>
              <a:rPr lang="en-US" sz="1800" b="1" i="1"/>
              <a:t>At first not sure why we were investing time and labor extracting exotic plants </a:t>
            </a:r>
          </a:p>
          <a:p>
            <a:pPr>
              <a:buFont typeface="Arial" charset="0"/>
              <a:buChar char="•"/>
            </a:pPr>
            <a:r>
              <a:rPr lang="en-US" sz="1800" b="1" i="1"/>
              <a:t>I thought the project was ridiculous – why should I PAY to volunteer </a:t>
            </a:r>
          </a:p>
          <a:p>
            <a:pPr>
              <a:buFont typeface="Arial" charset="0"/>
              <a:buChar char="•"/>
            </a:pPr>
            <a:r>
              <a:rPr lang="en-US" sz="1800" i="1"/>
              <a:t>At first I thought it was stupid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153400" cy="1524000"/>
          </a:xfrm>
        </p:spPr>
        <p:txBody>
          <a:bodyPr>
            <a:noAutofit/>
          </a:bodyPr>
          <a:lstStyle/>
          <a:p>
            <a:pPr eaLnBrk="1" fontAlgn="auto" hangingPunct="1">
              <a:spcAft>
                <a:spcPts val="0"/>
              </a:spcAft>
              <a:defRPr/>
            </a:pPr>
            <a:r>
              <a:rPr lang="en-US" sz="4300" b="1" i="1" cap="all" dirty="0" smtClean="0"/>
              <a:t>What did students feel they accomplished?</a:t>
            </a:r>
            <a:endParaRPr lang="en-US" sz="4300" b="1" cap="all" dirty="0"/>
          </a:p>
        </p:txBody>
      </p:sp>
      <p:sp>
        <p:nvSpPr>
          <p:cNvPr id="48131" name="Content Placeholder 2"/>
          <p:cNvSpPr>
            <a:spLocks noGrp="1"/>
          </p:cNvSpPr>
          <p:nvPr>
            <p:ph idx="1"/>
          </p:nvPr>
        </p:nvSpPr>
        <p:spPr>
          <a:xfrm>
            <a:off x="228600" y="1828800"/>
            <a:ext cx="5638800" cy="4648200"/>
          </a:xfrm>
        </p:spPr>
        <p:txBody>
          <a:bodyPr>
            <a:noAutofit/>
          </a:bodyPr>
          <a:lstStyle/>
          <a:p>
            <a:pPr marL="274320" indent="-274320" eaLnBrk="1" fontAlgn="auto" hangingPunct="1">
              <a:spcAft>
                <a:spcPts val="0"/>
              </a:spcAft>
              <a:buClr>
                <a:schemeClr val="accent3"/>
              </a:buClr>
              <a:buFont typeface="Wingdings 2"/>
              <a:buChar char=""/>
              <a:defRPr/>
            </a:pPr>
            <a:r>
              <a:rPr lang="en-US" sz="1800" b="1" dirty="0" smtClean="0">
                <a:latin typeface="+mj-lt"/>
              </a:rPr>
              <a:t> </a:t>
            </a:r>
            <a:r>
              <a:rPr lang="en-US" sz="1800" i="1" dirty="0" smtClean="0"/>
              <a:t>Took out the bad species – put in species that belong </a:t>
            </a:r>
          </a:p>
          <a:p>
            <a:pPr marL="274320" indent="-274320" eaLnBrk="1" fontAlgn="auto" hangingPunct="1">
              <a:spcAft>
                <a:spcPts val="0"/>
              </a:spcAft>
              <a:buClr>
                <a:schemeClr val="accent3"/>
              </a:buClr>
              <a:buFont typeface="Wingdings 2"/>
              <a:buChar char=""/>
              <a:defRPr/>
            </a:pPr>
            <a:r>
              <a:rPr lang="en-US" sz="1800" b="1" i="1" dirty="0" smtClean="0">
                <a:latin typeface="+mj-lt"/>
              </a:rPr>
              <a:t>[Created a] much needed visual aide for promoting the effort </a:t>
            </a:r>
          </a:p>
          <a:p>
            <a:pPr marL="274320" indent="-274320" eaLnBrk="1" fontAlgn="auto" hangingPunct="1">
              <a:spcAft>
                <a:spcPts val="0"/>
              </a:spcAft>
              <a:buClr>
                <a:schemeClr val="accent3"/>
              </a:buClr>
              <a:buFont typeface="Wingdings 2"/>
              <a:buChar char=""/>
              <a:defRPr/>
            </a:pPr>
            <a:r>
              <a:rPr lang="en-US" sz="1800" i="1" dirty="0" smtClean="0"/>
              <a:t>N</a:t>
            </a:r>
            <a:r>
              <a:rPr lang="en-US" sz="1800" b="1" i="1" dirty="0" smtClean="0"/>
              <a:t>ative plants and animals regain their homes </a:t>
            </a:r>
            <a:endParaRPr lang="en-US" sz="1800" b="1" i="1" dirty="0" smtClean="0">
              <a:latin typeface="+mj-lt"/>
            </a:endParaRPr>
          </a:p>
          <a:p>
            <a:pPr marL="274320" indent="-274320" eaLnBrk="1" fontAlgn="auto" hangingPunct="1">
              <a:spcAft>
                <a:spcPts val="0"/>
              </a:spcAft>
              <a:buClr>
                <a:schemeClr val="accent3"/>
              </a:buClr>
              <a:buFont typeface="Wingdings 2"/>
              <a:buChar char=""/>
              <a:defRPr/>
            </a:pPr>
            <a:r>
              <a:rPr lang="en-US" sz="1800" i="1" dirty="0" smtClean="0">
                <a:latin typeface="+mj-lt"/>
              </a:rPr>
              <a:t>Now a better looking shore </a:t>
            </a:r>
          </a:p>
          <a:p>
            <a:pPr marL="274320" indent="-274320" eaLnBrk="1" fontAlgn="auto" hangingPunct="1">
              <a:spcAft>
                <a:spcPts val="0"/>
              </a:spcAft>
              <a:buClr>
                <a:schemeClr val="accent3"/>
              </a:buClr>
              <a:buFont typeface="Wingdings 2"/>
              <a:buChar char=""/>
              <a:defRPr/>
            </a:pPr>
            <a:r>
              <a:rPr lang="en-US" sz="1800" b="1" dirty="0" smtClean="0">
                <a:latin typeface="+mj-lt"/>
              </a:rPr>
              <a:t> </a:t>
            </a:r>
            <a:r>
              <a:rPr lang="en-US" sz="1800" b="1" i="1" dirty="0" smtClean="0">
                <a:latin typeface="+mj-lt"/>
              </a:rPr>
              <a:t>We can see a huge difference in the ecosystem </a:t>
            </a:r>
          </a:p>
          <a:p>
            <a:pPr marL="274320" indent="-274320" eaLnBrk="1" fontAlgn="auto" hangingPunct="1">
              <a:spcAft>
                <a:spcPts val="0"/>
              </a:spcAft>
              <a:buClr>
                <a:schemeClr val="accent3"/>
              </a:buClr>
              <a:buFont typeface="Wingdings 2"/>
              <a:buChar char=""/>
              <a:defRPr/>
            </a:pPr>
            <a:r>
              <a:rPr lang="en-US" sz="1800" dirty="0" smtClean="0">
                <a:latin typeface="+mj-lt"/>
              </a:rPr>
              <a:t> </a:t>
            </a:r>
            <a:r>
              <a:rPr lang="en-US" sz="1800" i="1" dirty="0" smtClean="0">
                <a:latin typeface="+mj-lt"/>
              </a:rPr>
              <a:t>Balances the ecosystem </a:t>
            </a:r>
          </a:p>
          <a:p>
            <a:pPr marL="274320" indent="-274320" eaLnBrk="1" fontAlgn="auto" hangingPunct="1">
              <a:spcAft>
                <a:spcPts val="0"/>
              </a:spcAft>
              <a:buClr>
                <a:schemeClr val="accent3"/>
              </a:buClr>
              <a:buFont typeface="Wingdings 2"/>
              <a:buChar char=""/>
              <a:defRPr/>
            </a:pPr>
            <a:r>
              <a:rPr lang="en-US" sz="1800" i="1" dirty="0" smtClean="0">
                <a:latin typeface="+mj-lt"/>
              </a:rPr>
              <a:t>Create[s] a better environment for locals </a:t>
            </a:r>
          </a:p>
          <a:p>
            <a:pPr marL="274320" indent="-274320" eaLnBrk="1" fontAlgn="auto" hangingPunct="1">
              <a:spcAft>
                <a:spcPts val="0"/>
              </a:spcAft>
              <a:buClr>
                <a:schemeClr val="accent3"/>
              </a:buClr>
              <a:buFont typeface="Wingdings 2"/>
              <a:buChar char=""/>
              <a:defRPr/>
            </a:pPr>
            <a:r>
              <a:rPr lang="en-US" sz="1800" b="1" i="1" dirty="0" smtClean="0">
                <a:latin typeface="+mj-lt"/>
              </a:rPr>
              <a:t>Begins new life </a:t>
            </a:r>
          </a:p>
          <a:p>
            <a:pPr marL="274320" indent="-274320" eaLnBrk="1" fontAlgn="auto" hangingPunct="1">
              <a:spcAft>
                <a:spcPts val="0"/>
              </a:spcAft>
              <a:buClr>
                <a:schemeClr val="accent3"/>
              </a:buClr>
              <a:buFont typeface="Wingdings 2"/>
              <a:buChar char=""/>
              <a:defRPr/>
            </a:pPr>
            <a:r>
              <a:rPr lang="en-US" sz="1800" i="1" dirty="0" smtClean="0">
                <a:latin typeface="+mj-lt"/>
              </a:rPr>
              <a:t>More native plants </a:t>
            </a:r>
          </a:p>
          <a:p>
            <a:pPr marL="274320" indent="-274320" eaLnBrk="1" fontAlgn="auto" hangingPunct="1">
              <a:spcAft>
                <a:spcPts val="0"/>
              </a:spcAft>
              <a:buClr>
                <a:schemeClr val="accent3"/>
              </a:buClr>
              <a:buFont typeface="Wingdings 2"/>
              <a:buChar char=""/>
              <a:defRPr/>
            </a:pPr>
            <a:r>
              <a:rPr lang="en-US" sz="1800" b="1" i="1" dirty="0" smtClean="0">
                <a:latin typeface="+mj-lt"/>
              </a:rPr>
              <a:t>What we did was only a start </a:t>
            </a:r>
          </a:p>
          <a:p>
            <a:pPr marL="274320" indent="-274320" eaLnBrk="1" fontAlgn="auto" hangingPunct="1">
              <a:spcAft>
                <a:spcPts val="0"/>
              </a:spcAft>
              <a:buClr>
                <a:schemeClr val="accent3"/>
              </a:buClr>
              <a:buFont typeface="Wingdings 2"/>
              <a:buChar char=""/>
              <a:defRPr/>
            </a:pPr>
            <a:r>
              <a:rPr lang="en-US" sz="1800" b="1" i="1" dirty="0" smtClean="0"/>
              <a:t>We were able to see results </a:t>
            </a:r>
          </a:p>
          <a:p>
            <a:pPr marL="274320" indent="-274320" eaLnBrk="1" fontAlgn="auto" hangingPunct="1">
              <a:spcAft>
                <a:spcPts val="0"/>
              </a:spcAft>
              <a:buClr>
                <a:schemeClr val="accent3"/>
              </a:buClr>
              <a:buFont typeface="Wingdings 2"/>
              <a:buChar char=""/>
              <a:defRPr/>
            </a:pPr>
            <a:r>
              <a:rPr lang="en-US" sz="1800" i="1" dirty="0" smtClean="0">
                <a:latin typeface="+mj-lt"/>
              </a:rPr>
              <a:t>Less pollution </a:t>
            </a:r>
          </a:p>
        </p:txBody>
      </p:sp>
      <p:pic>
        <p:nvPicPr>
          <p:cNvPr id="39940" name="Picture 3"/>
          <p:cNvPicPr>
            <a:picLocks noChangeAspect="1" noChangeArrowheads="1"/>
          </p:cNvPicPr>
          <p:nvPr/>
        </p:nvPicPr>
        <p:blipFill>
          <a:blip r:embed="rId2" cstate="print">
            <a:lum bright="10000"/>
          </a:blip>
          <a:srcRect/>
          <a:stretch>
            <a:fillRect/>
          </a:stretch>
        </p:blipFill>
        <p:spPr bwMode="auto">
          <a:xfrm>
            <a:off x="5003800" y="3810000"/>
            <a:ext cx="3492500" cy="2619375"/>
          </a:xfrm>
          <a:prstGeom prst="rect">
            <a:avLst/>
          </a:prstGeom>
          <a:noFill/>
          <a:ln w="9525">
            <a:noFill/>
            <a:miter lim="800000"/>
            <a:headEnd/>
            <a:tailEnd/>
          </a:ln>
        </p:spPr>
      </p:pic>
      <p:pic>
        <p:nvPicPr>
          <p:cNvPr id="39941" name="Picture 4"/>
          <p:cNvPicPr>
            <a:picLocks noChangeAspect="1" noChangeArrowheads="1"/>
          </p:cNvPicPr>
          <p:nvPr/>
        </p:nvPicPr>
        <p:blipFill>
          <a:blip r:embed="rId3" cstate="print">
            <a:lum bright="22000" contrast="-6000"/>
          </a:blip>
          <a:srcRect/>
          <a:stretch>
            <a:fillRect/>
          </a:stretch>
        </p:blipFill>
        <p:spPr bwMode="auto">
          <a:xfrm>
            <a:off x="6096000" y="1295400"/>
            <a:ext cx="2655888"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58200" cy="1219200"/>
          </a:xfrm>
        </p:spPr>
        <p:txBody>
          <a:bodyPr>
            <a:normAutofit fontScale="90000"/>
          </a:bodyPr>
          <a:lstStyle/>
          <a:p>
            <a:pPr eaLnBrk="1" fontAlgn="auto" hangingPunct="1">
              <a:spcAft>
                <a:spcPts val="0"/>
              </a:spcAft>
              <a:defRPr/>
            </a:pPr>
            <a:r>
              <a:rPr lang="en-US" sz="4800" b="1" i="1" cap="all" dirty="0" smtClean="0"/>
              <a:t>How did students feel after having completed the project? </a:t>
            </a:r>
            <a:endParaRPr lang="en-US" b="1" cap="all" dirty="0"/>
          </a:p>
        </p:txBody>
      </p:sp>
      <p:sp>
        <p:nvSpPr>
          <p:cNvPr id="40963" name="Content Placeholder 2"/>
          <p:cNvSpPr>
            <a:spLocks noGrp="1"/>
          </p:cNvSpPr>
          <p:nvPr>
            <p:ph idx="1"/>
          </p:nvPr>
        </p:nvSpPr>
        <p:spPr>
          <a:xfrm>
            <a:off x="381000" y="1828800"/>
            <a:ext cx="8001000" cy="4495800"/>
          </a:xfrm>
        </p:spPr>
        <p:txBody>
          <a:bodyPr/>
          <a:lstStyle/>
          <a:p>
            <a:pPr eaLnBrk="1" hangingPunct="1"/>
            <a:r>
              <a:rPr lang="en-US" sz="1800" i="1" smtClean="0"/>
              <a:t>Exceeded our goal </a:t>
            </a:r>
          </a:p>
          <a:p>
            <a:pPr eaLnBrk="1" hangingPunct="1"/>
            <a:r>
              <a:rPr lang="en-US" sz="1800" b="1" i="1" smtClean="0"/>
              <a:t>What our class did was great! </a:t>
            </a:r>
          </a:p>
          <a:p>
            <a:pPr eaLnBrk="1" hangingPunct="1"/>
            <a:r>
              <a:rPr lang="en-US" sz="1800" i="1" smtClean="0"/>
              <a:t>Every student should work on a project like this </a:t>
            </a:r>
          </a:p>
          <a:p>
            <a:pPr eaLnBrk="1" hangingPunct="1"/>
            <a:r>
              <a:rPr lang="en-US" sz="1800" i="1" smtClean="0"/>
              <a:t>Nice to see the before and after </a:t>
            </a:r>
          </a:p>
          <a:p>
            <a:pPr eaLnBrk="1" hangingPunct="1"/>
            <a:r>
              <a:rPr lang="en-US" sz="1800" i="1" smtClean="0"/>
              <a:t>We really helped make a difference </a:t>
            </a:r>
          </a:p>
          <a:p>
            <a:pPr eaLnBrk="1" hangingPunct="1"/>
            <a:r>
              <a:rPr lang="en-US" sz="1800" b="1" i="1" smtClean="0"/>
              <a:t>Nice to see the fruits of our labor </a:t>
            </a:r>
          </a:p>
          <a:p>
            <a:pPr eaLnBrk="1" hangingPunct="1"/>
            <a:r>
              <a:rPr lang="en-US" sz="1800" i="1" smtClean="0"/>
              <a:t>Enjoyed building the website </a:t>
            </a:r>
          </a:p>
          <a:p>
            <a:pPr eaLnBrk="1" hangingPunct="1">
              <a:buFont typeface="Arial" charset="0"/>
              <a:buChar char="•"/>
            </a:pPr>
            <a:r>
              <a:rPr lang="en-US" sz="1800" b="1" i="1" smtClean="0"/>
              <a:t>We were able to see results </a:t>
            </a:r>
          </a:p>
          <a:p>
            <a:pPr eaLnBrk="1" hangingPunct="1">
              <a:buFont typeface="Arial" charset="0"/>
              <a:buChar char="•"/>
            </a:pPr>
            <a:r>
              <a:rPr lang="en-US" sz="1800" i="1" smtClean="0"/>
              <a:t>A born-again rejuvenated environment </a:t>
            </a:r>
          </a:p>
          <a:p>
            <a:pPr eaLnBrk="1" hangingPunct="1">
              <a:buFont typeface="Arial" charset="0"/>
              <a:buChar char="•"/>
            </a:pPr>
            <a:r>
              <a:rPr lang="en-US" sz="1800" i="1" smtClean="0"/>
              <a:t>Very hard but rewarding </a:t>
            </a:r>
          </a:p>
          <a:p>
            <a:pPr eaLnBrk="1" hangingPunct="1">
              <a:buFont typeface="Arial" charset="0"/>
              <a:buChar char="•"/>
            </a:pPr>
            <a:r>
              <a:rPr lang="en-US" sz="1800" b="1" i="1" smtClean="0"/>
              <a:t>One of my favorite activities </a:t>
            </a:r>
          </a:p>
          <a:p>
            <a:pPr eaLnBrk="1" hangingPunct="1">
              <a:buFont typeface="Arial" charset="0"/>
              <a:buChar char="•"/>
            </a:pPr>
            <a:r>
              <a:rPr lang="en-US" sz="1800" b="1" smtClean="0"/>
              <a:t> </a:t>
            </a:r>
            <a:r>
              <a:rPr lang="en-US" sz="1800" b="1" i="1" smtClean="0"/>
              <a:t>Bonded our class together </a:t>
            </a:r>
          </a:p>
          <a:p>
            <a:pPr eaLnBrk="1" hangingPunct="1">
              <a:buFont typeface="Arial" charset="0"/>
              <a:buChar char="•"/>
            </a:pPr>
            <a:r>
              <a:rPr lang="en-US" sz="1800" i="1" smtClean="0"/>
              <a:t>Website unique </a:t>
            </a:r>
          </a:p>
          <a:p>
            <a:pPr eaLnBrk="1" hangingPunct="1"/>
            <a:endParaRPr lang="en-US" sz="1800" i="1" smtClean="0"/>
          </a:p>
          <a:p>
            <a:pPr eaLnBrk="1" hangingPunct="1">
              <a:buFont typeface="Wingdings 2" pitchFamily="18" charset="2"/>
              <a:buNone/>
            </a:pPr>
            <a:endParaRPr lang="en-US" sz="1800" i="1"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emdd.jpg"/>
          <p:cNvPicPr>
            <a:picLocks noChangeAspect="1"/>
          </p:cNvPicPr>
          <p:nvPr/>
        </p:nvPicPr>
        <p:blipFill>
          <a:blip r:embed="rId2" cstate="print"/>
          <a:srcRect/>
          <a:stretch>
            <a:fillRect/>
          </a:stretch>
        </p:blipFill>
        <p:spPr bwMode="auto">
          <a:xfrm>
            <a:off x="381000" y="990600"/>
            <a:ext cx="7921625" cy="5867400"/>
          </a:xfrm>
          <a:prstGeom prst="rect">
            <a:avLst/>
          </a:prstGeom>
          <a:noFill/>
          <a:ln w="44450">
            <a:solidFill>
              <a:srgbClr val="00B050"/>
            </a:solidFill>
            <a:miter lim="800000"/>
            <a:headEnd/>
            <a:tailEnd/>
          </a:ln>
        </p:spPr>
      </p:pic>
      <p:sp>
        <p:nvSpPr>
          <p:cNvPr id="2" name="Title 1"/>
          <p:cNvSpPr txBox="1">
            <a:spLocks/>
          </p:cNvSpPr>
          <p:nvPr/>
        </p:nvSpPr>
        <p:spPr>
          <a:xfrm>
            <a:off x="838200" y="0"/>
            <a:ext cx="7924800" cy="1371600"/>
          </a:xfrm>
          <a:prstGeom prst="rect">
            <a:avLst/>
          </a:prstGeom>
        </p:spPr>
        <p:txBody>
          <a:bodyPr>
            <a:noAutofit/>
          </a:bodyPr>
          <a:lstStyle/>
          <a:p>
            <a:pPr fontAlgn="auto">
              <a:spcAft>
                <a:spcPts val="0"/>
              </a:spcAft>
              <a:defRPr/>
            </a:pPr>
            <a:r>
              <a:rPr lang="en-US" sz="4300" b="1" i="1" dirty="0">
                <a:solidFill>
                  <a:schemeClr val="tx2"/>
                </a:solidFill>
                <a:latin typeface="+mj-lt"/>
                <a:ea typeface="+mj-ea"/>
                <a:cs typeface="+mj-cs"/>
              </a:rPr>
              <a:t>East </a:t>
            </a:r>
            <a:r>
              <a:rPr lang="en-US" sz="4300" b="1" i="1" dirty="0" smtClean="0">
                <a:solidFill>
                  <a:schemeClr val="tx2"/>
                </a:solidFill>
                <a:latin typeface="+mj-lt"/>
                <a:ea typeface="+mj-ea"/>
                <a:cs typeface="+mj-cs"/>
              </a:rPr>
              <a:t>Mulloch </a:t>
            </a:r>
            <a:r>
              <a:rPr lang="en-US" sz="4300" b="1" i="1" dirty="0">
                <a:solidFill>
                  <a:schemeClr val="tx2"/>
                </a:solidFill>
                <a:latin typeface="+mj-lt"/>
                <a:ea typeface="+mj-ea"/>
                <a:cs typeface="+mj-cs"/>
              </a:rPr>
              <a:t>Drainage District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2000" cy="1143000"/>
          </a:xfrm>
        </p:spPr>
        <p:txBody>
          <a:bodyPr>
            <a:noAutofit/>
          </a:bodyPr>
          <a:lstStyle/>
          <a:p>
            <a:pPr eaLnBrk="1" fontAlgn="auto" hangingPunct="1">
              <a:spcAft>
                <a:spcPts val="0"/>
              </a:spcAft>
              <a:defRPr/>
            </a:pPr>
            <a:r>
              <a:rPr lang="en-US" sz="4400" b="1" i="1" cap="all" dirty="0" smtClean="0"/>
              <a:t>How did students </a:t>
            </a:r>
            <a:r>
              <a:rPr lang="en-US" sz="4300" b="1" i="1" cap="all" dirty="0" smtClean="0"/>
              <a:t>feel</a:t>
            </a:r>
            <a:r>
              <a:rPr lang="en-US" sz="4400" b="1" i="1" cap="all" dirty="0" smtClean="0"/>
              <a:t> after having completed the project? </a:t>
            </a:r>
            <a:endParaRPr lang="en-US" sz="4400" dirty="0"/>
          </a:p>
        </p:txBody>
      </p:sp>
      <p:sp>
        <p:nvSpPr>
          <p:cNvPr id="5" name="TextBox 4"/>
          <p:cNvSpPr txBox="1"/>
          <p:nvPr/>
        </p:nvSpPr>
        <p:spPr>
          <a:xfrm>
            <a:off x="304800" y="1981200"/>
            <a:ext cx="8458200" cy="3554413"/>
          </a:xfrm>
          <a:prstGeom prst="rect">
            <a:avLst/>
          </a:prstGeom>
          <a:noFill/>
        </p:spPr>
        <p:txBody>
          <a:bodyPr>
            <a:spAutoFit/>
          </a:bodyPr>
          <a:lstStyle/>
          <a:p>
            <a:pPr>
              <a:buFont typeface="Arial" pitchFamily="34" charset="0"/>
              <a:buChar char="•"/>
              <a:defRPr/>
            </a:pPr>
            <a:r>
              <a:rPr lang="en-US" sz="2000" i="1" dirty="0">
                <a:latin typeface="+mn-lt"/>
              </a:rPr>
              <a:t>Realized the importance of the project </a:t>
            </a:r>
          </a:p>
          <a:p>
            <a:pPr>
              <a:buFont typeface="Arial" pitchFamily="34" charset="0"/>
              <a:buChar char="•"/>
              <a:defRPr/>
            </a:pPr>
            <a:r>
              <a:rPr lang="en-US" sz="2000" b="1" i="1" dirty="0">
                <a:latin typeface="+mn-lt"/>
              </a:rPr>
              <a:t>Hours of reading and writing translated into action </a:t>
            </a:r>
          </a:p>
          <a:p>
            <a:pPr>
              <a:defRPr/>
            </a:pPr>
            <a:endParaRPr lang="en-US" sz="2000" b="1" i="1" dirty="0">
              <a:latin typeface="+mn-lt"/>
            </a:endParaRPr>
          </a:p>
          <a:p>
            <a:pPr>
              <a:buFont typeface="Arial" pitchFamily="34" charset="0"/>
              <a:buChar char="•"/>
              <a:defRPr/>
            </a:pPr>
            <a:r>
              <a:rPr lang="en-US" sz="2000" b="1" i="1" dirty="0">
                <a:latin typeface="+mn-lt"/>
              </a:rPr>
              <a:t>Felt good to shovel the dirt, plant the trees and wipe the sweat off my brow </a:t>
            </a:r>
          </a:p>
          <a:p>
            <a:pPr>
              <a:buFont typeface="Arial" pitchFamily="34" charset="0"/>
              <a:buChar char="•"/>
              <a:defRPr/>
            </a:pPr>
            <a:r>
              <a:rPr lang="en-US" sz="2000" i="1" dirty="0">
                <a:latin typeface="+mn-lt"/>
              </a:rPr>
              <a:t>Personally felt it was pretty cool </a:t>
            </a:r>
          </a:p>
          <a:p>
            <a:pPr>
              <a:buFont typeface="Arial" pitchFamily="34" charset="0"/>
              <a:buChar char="•"/>
              <a:defRPr/>
            </a:pPr>
            <a:r>
              <a:rPr lang="en-US" sz="2000" i="1" dirty="0">
                <a:latin typeface="+mn-lt"/>
              </a:rPr>
              <a:t>Positive contribution to the environment </a:t>
            </a:r>
          </a:p>
          <a:p>
            <a:pPr>
              <a:buFont typeface="Arial" pitchFamily="34" charset="0"/>
              <a:buChar char="•"/>
              <a:defRPr/>
            </a:pPr>
            <a:r>
              <a:rPr lang="en-US" sz="2000" i="1" dirty="0">
                <a:latin typeface="+mn-lt"/>
              </a:rPr>
              <a:t>Amazing </a:t>
            </a:r>
          </a:p>
          <a:p>
            <a:pPr>
              <a:buFont typeface="Arial" charset="0"/>
              <a:buChar char="•"/>
              <a:defRPr/>
            </a:pPr>
            <a:r>
              <a:rPr lang="en-US" sz="2000" i="1" dirty="0"/>
              <a:t>Class prepared me to do the project </a:t>
            </a:r>
          </a:p>
          <a:p>
            <a:pPr>
              <a:buFont typeface="Arial" charset="0"/>
              <a:buChar char="•"/>
              <a:defRPr/>
            </a:pPr>
            <a:r>
              <a:rPr lang="en-US" sz="2000" i="1" dirty="0"/>
              <a:t>Enjoyed planning and taking out weeds </a:t>
            </a:r>
            <a:endParaRPr lang="en-US" sz="2000" dirty="0"/>
          </a:p>
          <a:p>
            <a:pPr>
              <a:defRPr/>
            </a:pPr>
            <a:endParaRPr lang="en-US" sz="2000" i="1" dirty="0">
              <a:latin typeface="+mn-lt"/>
            </a:endParaRPr>
          </a:p>
          <a:p>
            <a:pPr>
              <a:defRPr/>
            </a:pPr>
            <a:endParaRPr lang="en-US" dirty="0"/>
          </a:p>
        </p:txBody>
      </p:sp>
      <p:sp>
        <p:nvSpPr>
          <p:cNvPr id="6" name="TextBox 5"/>
          <p:cNvSpPr txBox="1"/>
          <p:nvPr/>
        </p:nvSpPr>
        <p:spPr>
          <a:xfrm>
            <a:off x="228600" y="5410200"/>
            <a:ext cx="8153400" cy="830263"/>
          </a:xfrm>
          <a:prstGeom prst="rect">
            <a:avLst/>
          </a:prstGeom>
          <a:noFill/>
        </p:spPr>
        <p:txBody>
          <a:bodyPr>
            <a:spAutoFit/>
          </a:bodyPr>
          <a:lstStyle/>
          <a:p>
            <a:pPr>
              <a:defRPr/>
            </a:pPr>
            <a:r>
              <a:rPr lang="en-US" sz="2400" b="1" i="1" dirty="0">
                <a:solidFill>
                  <a:srgbClr val="7030A0"/>
                </a:solidFill>
                <a:latin typeface="+mn-lt"/>
              </a:rPr>
              <a:t>My hands were all tore up, my back was killing me, could hardly move the next day . . regardless we had fun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0950"/>
          </a:xfrm>
        </p:spPr>
        <p:txBody>
          <a:bodyPr>
            <a:normAutofit fontScale="90000"/>
          </a:bodyPr>
          <a:lstStyle/>
          <a:p>
            <a:pPr eaLnBrk="1" fontAlgn="auto" hangingPunct="1">
              <a:spcAft>
                <a:spcPts val="0"/>
              </a:spcAft>
              <a:defRPr/>
            </a:pPr>
            <a:r>
              <a:rPr lang="en-US" dirty="0" smtClean="0"/>
              <a:t/>
            </a:r>
            <a:br>
              <a:rPr lang="en-US" dirty="0" smtClean="0"/>
            </a:br>
            <a:r>
              <a:rPr lang="en-US" b="1" i="1" cap="small" dirty="0" smtClean="0"/>
              <a:t> Did students feel the work they did is of lasting </a:t>
            </a:r>
            <a:r>
              <a:rPr lang="en-US" sz="4800" b="1" i="1" cap="small" dirty="0" smtClean="0"/>
              <a:t>value</a:t>
            </a:r>
            <a:r>
              <a:rPr lang="en-US" b="1" i="1" cap="small" dirty="0" smtClean="0"/>
              <a:t>? </a:t>
            </a:r>
            <a:endParaRPr lang="en-US" b="1" cap="small" dirty="0"/>
          </a:p>
        </p:txBody>
      </p:sp>
      <p:sp>
        <p:nvSpPr>
          <p:cNvPr id="50179" name="Rectangle 3"/>
          <p:cNvSpPr>
            <a:spLocks noChangeArrowheads="1"/>
          </p:cNvSpPr>
          <p:nvPr/>
        </p:nvSpPr>
        <p:spPr bwMode="auto">
          <a:xfrm>
            <a:off x="381000" y="1371600"/>
            <a:ext cx="8229600" cy="5508625"/>
          </a:xfrm>
          <a:prstGeom prst="rect">
            <a:avLst/>
          </a:prstGeom>
          <a:noFill/>
          <a:ln w="9525">
            <a:noFill/>
            <a:miter lim="800000"/>
            <a:headEnd/>
            <a:tailEnd/>
          </a:ln>
        </p:spPr>
        <p:txBody>
          <a:bodyPr>
            <a:spAutoFit/>
          </a:bodyPr>
          <a:lstStyle/>
          <a:p>
            <a:pPr>
              <a:buFont typeface="Arial" pitchFamily="34" charset="0"/>
              <a:buChar char="•"/>
              <a:defRPr/>
            </a:pPr>
            <a:r>
              <a:rPr lang="en-US" sz="2200" b="1" i="1" dirty="0">
                <a:latin typeface="+mn-lt"/>
              </a:rPr>
              <a:t>Small step in a big picture </a:t>
            </a:r>
          </a:p>
          <a:p>
            <a:pPr>
              <a:buFont typeface="Arial" pitchFamily="34" charset="0"/>
              <a:buChar char="•"/>
              <a:defRPr/>
            </a:pPr>
            <a:r>
              <a:rPr lang="en-US" sz="2200" dirty="0">
                <a:latin typeface="+mn-lt"/>
              </a:rPr>
              <a:t> </a:t>
            </a:r>
            <a:r>
              <a:rPr lang="en-US" sz="2200" i="1" dirty="0">
                <a:latin typeface="+mn-lt"/>
              </a:rPr>
              <a:t>Will continue to serve </a:t>
            </a:r>
          </a:p>
          <a:p>
            <a:pPr>
              <a:buFont typeface="Arial" pitchFamily="34" charset="0"/>
              <a:buChar char="•"/>
              <a:defRPr/>
            </a:pPr>
            <a:r>
              <a:rPr lang="en-US" sz="2200" dirty="0">
                <a:latin typeface="+mn-lt"/>
              </a:rPr>
              <a:t> </a:t>
            </a:r>
            <a:r>
              <a:rPr lang="en-US" sz="2200" i="1" dirty="0">
                <a:latin typeface="+mn-lt"/>
              </a:rPr>
              <a:t>An example to others </a:t>
            </a:r>
          </a:p>
          <a:p>
            <a:pPr>
              <a:buFont typeface="Arial" pitchFamily="34" charset="0"/>
              <a:buChar char="•"/>
              <a:defRPr/>
            </a:pPr>
            <a:r>
              <a:rPr lang="en-US" sz="2200" dirty="0">
                <a:latin typeface="+mn-lt"/>
              </a:rPr>
              <a:t> </a:t>
            </a:r>
            <a:r>
              <a:rPr lang="en-US" sz="2200" b="1" i="1" dirty="0">
                <a:latin typeface="+mn-lt"/>
              </a:rPr>
              <a:t>Can influence and motivate future work </a:t>
            </a:r>
          </a:p>
          <a:p>
            <a:pPr>
              <a:buFont typeface="Arial" pitchFamily="34" charset="0"/>
              <a:buChar char="•"/>
              <a:defRPr/>
            </a:pPr>
            <a:r>
              <a:rPr lang="en-US" sz="2200" dirty="0">
                <a:latin typeface="+mn-lt"/>
              </a:rPr>
              <a:t> </a:t>
            </a:r>
            <a:r>
              <a:rPr lang="en-US" sz="2200" i="1" dirty="0">
                <a:latin typeface="+mn-lt"/>
              </a:rPr>
              <a:t>We really made a difference </a:t>
            </a:r>
          </a:p>
          <a:p>
            <a:pPr>
              <a:buFont typeface="Arial" pitchFamily="34" charset="0"/>
              <a:buChar char="•"/>
              <a:defRPr/>
            </a:pPr>
            <a:r>
              <a:rPr lang="en-US" sz="2200" dirty="0">
                <a:latin typeface="+mn-lt"/>
              </a:rPr>
              <a:t> </a:t>
            </a:r>
            <a:r>
              <a:rPr lang="en-US" sz="2200" i="1" dirty="0">
                <a:latin typeface="+mn-lt"/>
              </a:rPr>
              <a:t>Others will look at the website and want to get involved </a:t>
            </a:r>
          </a:p>
          <a:p>
            <a:pPr>
              <a:buFont typeface="Arial" pitchFamily="34" charset="0"/>
              <a:buChar char="•"/>
              <a:defRPr/>
            </a:pPr>
            <a:r>
              <a:rPr lang="en-US" sz="2200" dirty="0">
                <a:latin typeface="+mn-lt"/>
              </a:rPr>
              <a:t> </a:t>
            </a:r>
            <a:r>
              <a:rPr lang="en-US" sz="2200" i="1" dirty="0">
                <a:latin typeface="+mn-lt"/>
              </a:rPr>
              <a:t>Made a big difference </a:t>
            </a:r>
          </a:p>
          <a:p>
            <a:pPr>
              <a:buFont typeface="Arial" pitchFamily="34" charset="0"/>
              <a:buChar char="•"/>
              <a:defRPr/>
            </a:pPr>
            <a:r>
              <a:rPr lang="en-US" sz="2200" i="1" dirty="0">
                <a:latin typeface="+mn-lt"/>
              </a:rPr>
              <a:t>Am experience I will never forget </a:t>
            </a:r>
          </a:p>
          <a:p>
            <a:pPr>
              <a:buFont typeface="Arial" pitchFamily="34" charset="0"/>
              <a:buChar char="•"/>
              <a:defRPr/>
            </a:pPr>
            <a:r>
              <a:rPr lang="en-US" sz="2200" i="1" dirty="0">
                <a:latin typeface="+mn-lt"/>
              </a:rPr>
              <a:t>Project brought our class together </a:t>
            </a:r>
          </a:p>
          <a:p>
            <a:pPr>
              <a:buFont typeface="Arial" pitchFamily="34" charset="0"/>
              <a:buChar char="•"/>
              <a:defRPr/>
            </a:pPr>
            <a:r>
              <a:rPr lang="en-US" sz="2200" b="1" i="1" dirty="0">
                <a:latin typeface="+mn-lt"/>
              </a:rPr>
              <a:t>We relied on one another </a:t>
            </a:r>
          </a:p>
          <a:p>
            <a:pPr>
              <a:buFont typeface="Arial" pitchFamily="34" charset="0"/>
              <a:buChar char="•"/>
              <a:defRPr/>
            </a:pPr>
            <a:r>
              <a:rPr lang="en-US" sz="2200" i="1" dirty="0">
                <a:latin typeface="+mn-lt"/>
              </a:rPr>
              <a:t>A wonderful experience </a:t>
            </a:r>
          </a:p>
          <a:p>
            <a:pPr>
              <a:buFont typeface="Arial" pitchFamily="34" charset="0"/>
              <a:buChar char="•"/>
              <a:defRPr/>
            </a:pPr>
            <a:r>
              <a:rPr lang="en-US" sz="2200" b="1" i="1" dirty="0">
                <a:latin typeface="+mn-lt"/>
              </a:rPr>
              <a:t>Saw value in the work we did </a:t>
            </a:r>
          </a:p>
          <a:p>
            <a:pPr>
              <a:buFont typeface="Arial" pitchFamily="34" charset="0"/>
              <a:buChar char="•"/>
              <a:defRPr/>
            </a:pPr>
            <a:r>
              <a:rPr lang="en-US" sz="2200" i="1" dirty="0">
                <a:latin typeface="+mn-lt"/>
              </a:rPr>
              <a:t>Now a nice looking shore of native plants </a:t>
            </a:r>
          </a:p>
          <a:p>
            <a:pPr>
              <a:buFont typeface="Arial" pitchFamily="34" charset="0"/>
              <a:buChar char="•"/>
              <a:defRPr/>
            </a:pPr>
            <a:r>
              <a:rPr lang="en-US" sz="2200" b="1" i="1" dirty="0">
                <a:latin typeface="+mn-lt"/>
              </a:rPr>
              <a:t>Most rewarding time was this project </a:t>
            </a:r>
          </a:p>
          <a:p>
            <a:pPr>
              <a:buFont typeface="Arial" pitchFamily="34" charset="0"/>
              <a:buChar char="•"/>
              <a:defRPr/>
            </a:pPr>
            <a:r>
              <a:rPr lang="en-US" sz="2200" i="1" dirty="0">
                <a:latin typeface="+mn-lt"/>
              </a:rPr>
              <a:t>improved the health of the ecosystem </a:t>
            </a:r>
          </a:p>
          <a:p>
            <a:pPr>
              <a:buFont typeface="Arial" charset="0"/>
              <a:buChar char="•"/>
              <a:defRPr/>
            </a:pPr>
            <a:endParaRPr lang="en-US" sz="2200" i="1"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r>
              <a:rPr lang="en-US" b="1" i="1" cap="small" dirty="0" smtClean="0"/>
              <a:t> Did students feel the work they did is of lasting </a:t>
            </a:r>
            <a:r>
              <a:rPr lang="en-US" sz="4800" b="1" i="1" cap="small" dirty="0" smtClean="0"/>
              <a:t>value</a:t>
            </a:r>
            <a:r>
              <a:rPr lang="en-US" b="1" i="1" cap="small" dirty="0" smtClean="0"/>
              <a:t>? </a:t>
            </a:r>
            <a:endParaRPr lang="en-US" dirty="0"/>
          </a:p>
        </p:txBody>
      </p:sp>
      <p:sp>
        <p:nvSpPr>
          <p:cNvPr id="4" name="Content Placeholder 3"/>
          <p:cNvSpPr>
            <a:spLocks noGrp="1"/>
          </p:cNvSpPr>
          <p:nvPr>
            <p:ph idx="1"/>
          </p:nvPr>
        </p:nvSpPr>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sz="2800" i="1" dirty="0" smtClean="0"/>
              <a:t>Critical for the area </a:t>
            </a:r>
          </a:p>
          <a:p>
            <a:pPr marL="274320" indent="-274320" eaLnBrk="1" fontAlgn="auto" hangingPunct="1">
              <a:spcAft>
                <a:spcPts val="0"/>
              </a:spcAft>
              <a:buClr>
                <a:schemeClr val="accent3"/>
              </a:buClr>
              <a:buFont typeface="Wingdings 2"/>
              <a:buChar char=""/>
              <a:defRPr/>
            </a:pPr>
            <a:r>
              <a:rPr lang="en-US" sz="2800" dirty="0" smtClean="0"/>
              <a:t> </a:t>
            </a:r>
            <a:r>
              <a:rPr lang="en-US" sz="2800" i="1" dirty="0" smtClean="0"/>
              <a:t>Will set an example of working together to achieve a healthier, greener community </a:t>
            </a:r>
          </a:p>
          <a:p>
            <a:pPr marL="274320" indent="-274320" eaLnBrk="1" fontAlgn="auto" hangingPunct="1">
              <a:spcAft>
                <a:spcPts val="0"/>
              </a:spcAft>
              <a:buClr>
                <a:schemeClr val="accent3"/>
              </a:buClr>
              <a:buFont typeface="Wingdings 2"/>
              <a:buChar char=""/>
              <a:defRPr/>
            </a:pPr>
            <a:r>
              <a:rPr lang="en-US" sz="2800" dirty="0" smtClean="0"/>
              <a:t> </a:t>
            </a:r>
            <a:r>
              <a:rPr lang="en-US" sz="2800" i="1" dirty="0" smtClean="0"/>
              <a:t>We made a big difference </a:t>
            </a:r>
          </a:p>
          <a:p>
            <a:pPr marL="274320" indent="-274320" eaLnBrk="1" fontAlgn="auto" hangingPunct="1">
              <a:spcAft>
                <a:spcPts val="0"/>
              </a:spcAft>
              <a:buClr>
                <a:schemeClr val="accent3"/>
              </a:buClr>
              <a:buFont typeface="Wingdings 2"/>
              <a:buChar char=""/>
              <a:defRPr/>
            </a:pPr>
            <a:r>
              <a:rPr lang="en-US" sz="2800" dirty="0" smtClean="0"/>
              <a:t> </a:t>
            </a:r>
            <a:r>
              <a:rPr lang="en-US" sz="2800" b="1" i="1" dirty="0" smtClean="0"/>
              <a:t>Hopefully when enough people have heard about [this] it will made a difference in human lives </a:t>
            </a:r>
          </a:p>
          <a:p>
            <a:pPr marL="274320" indent="-274320" eaLnBrk="1" fontAlgn="auto" hangingPunct="1">
              <a:spcAft>
                <a:spcPts val="0"/>
              </a:spcAft>
              <a:buClr>
                <a:schemeClr val="accent3"/>
              </a:buClr>
              <a:buFont typeface="Wingdings 2"/>
              <a:buChar char=""/>
              <a:defRPr/>
            </a:pPr>
            <a:r>
              <a:rPr lang="en-US" sz="2800" dirty="0" smtClean="0"/>
              <a:t> </a:t>
            </a:r>
            <a:r>
              <a:rPr lang="en-US" sz="2800" i="1" dirty="0" smtClean="0"/>
              <a:t>For the people of Mulloch Creek, the Shoreline Restoration will remind them of the hard work one University Colloquium did in the fall of 2009 </a:t>
            </a:r>
          </a:p>
          <a:p>
            <a:pPr marL="274320" indent="-274320" eaLnBrk="1" fontAlgn="auto" hangingPunct="1">
              <a:spcAft>
                <a:spcPts val="0"/>
              </a:spcAft>
              <a:buClr>
                <a:schemeClr val="accent3"/>
              </a:buClr>
              <a:buFont typeface="Wingdings 2"/>
              <a:buChar char=""/>
              <a:defRPr/>
            </a:pPr>
            <a:r>
              <a:rPr lang="en-US" sz="2800" dirty="0" smtClean="0"/>
              <a:t> </a:t>
            </a:r>
            <a:r>
              <a:rPr lang="en-US" sz="2800" i="1" dirty="0" smtClean="0"/>
              <a:t>I hope the tree [I planted] spreads its seeds and grows 1000’sand 1000’s more trees along San Carlos Park </a:t>
            </a:r>
          </a:p>
          <a:p>
            <a:pPr marL="274320" indent="-274320" eaLnBrk="1" fontAlgn="auto" hangingPunct="1">
              <a:spcAft>
                <a:spcPts val="0"/>
              </a:spcAft>
              <a:buClr>
                <a:schemeClr val="accent3"/>
              </a:buClr>
              <a:buFont typeface="Wingdings 2"/>
              <a:buChar char=""/>
              <a:defRPr/>
            </a:pPr>
            <a:r>
              <a:rPr lang="en-US" sz="2800" dirty="0" smtClean="0"/>
              <a:t> </a:t>
            </a:r>
            <a:r>
              <a:rPr lang="en-US" sz="2800" b="1" i="1" dirty="0" smtClean="0"/>
              <a:t>We returned to see the beauty of our masterpiece . . . it was amazing </a:t>
            </a:r>
          </a:p>
          <a:p>
            <a:pPr marL="274320" indent="-274320" eaLnBrk="1" fontAlgn="auto" hangingPunct="1">
              <a:spcAft>
                <a:spcPts val="0"/>
              </a:spcAft>
              <a:buClr>
                <a:schemeClr val="accent3"/>
              </a:buClr>
              <a:buFont typeface="Wingdings 2"/>
              <a:buChar char=""/>
              <a:defRPr/>
            </a:pPr>
            <a:r>
              <a:rPr lang="en-US" sz="2800" i="1" dirty="0" smtClean="0"/>
              <a:t>It’s great to see little critters thriving in this area I call mine </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447800"/>
          </a:xfrm>
        </p:spPr>
        <p:txBody>
          <a:bodyPr>
            <a:normAutofit fontScale="90000"/>
          </a:bodyPr>
          <a:lstStyle/>
          <a:p>
            <a:pPr eaLnBrk="1" fontAlgn="auto" hangingPunct="1">
              <a:spcAft>
                <a:spcPts val="0"/>
              </a:spcAft>
              <a:defRPr/>
            </a:pPr>
            <a:r>
              <a:rPr lang="en-US" dirty="0" smtClean="0"/>
              <a:t/>
            </a:r>
            <a:br>
              <a:rPr lang="en-US" dirty="0" smtClean="0"/>
            </a:br>
            <a:r>
              <a:rPr lang="en-US" sz="4800" b="1" i="1" cap="all" dirty="0" smtClean="0"/>
              <a:t>What was the impact on students personally? </a:t>
            </a:r>
            <a:endParaRPr lang="en-US" sz="4800" b="1" cap="all" dirty="0"/>
          </a:p>
        </p:txBody>
      </p:sp>
      <p:sp>
        <p:nvSpPr>
          <p:cNvPr id="51203" name="Rectangle 2"/>
          <p:cNvSpPr>
            <a:spLocks noChangeArrowheads="1"/>
          </p:cNvSpPr>
          <p:nvPr/>
        </p:nvSpPr>
        <p:spPr bwMode="auto">
          <a:xfrm>
            <a:off x="304800" y="1828800"/>
            <a:ext cx="8305800" cy="4494213"/>
          </a:xfrm>
          <a:prstGeom prst="rect">
            <a:avLst/>
          </a:prstGeom>
          <a:noFill/>
          <a:ln w="9525">
            <a:noFill/>
            <a:miter lim="800000"/>
            <a:headEnd/>
            <a:tailEnd/>
          </a:ln>
        </p:spPr>
        <p:txBody>
          <a:bodyPr>
            <a:spAutoFit/>
          </a:bodyPr>
          <a:lstStyle/>
          <a:p>
            <a:pPr>
              <a:buFont typeface="Arial" charset="0"/>
              <a:buChar char="•"/>
              <a:defRPr/>
            </a:pPr>
            <a:r>
              <a:rPr lang="en-US" sz="2200" b="1" i="1" dirty="0">
                <a:latin typeface="+mn-lt"/>
              </a:rPr>
              <a:t>With one’s own hands improve[d] the environment </a:t>
            </a:r>
          </a:p>
          <a:p>
            <a:pPr>
              <a:buFont typeface="Arial" charset="0"/>
              <a:buChar char="•"/>
              <a:defRPr/>
            </a:pPr>
            <a:r>
              <a:rPr lang="en-US" sz="2200" dirty="0">
                <a:latin typeface="+mn-lt"/>
              </a:rPr>
              <a:t> </a:t>
            </a:r>
            <a:r>
              <a:rPr lang="en-US" sz="2200" i="1" dirty="0">
                <a:latin typeface="+mn-lt"/>
              </a:rPr>
              <a:t>Felt good to be part of something that benefits the environment </a:t>
            </a:r>
          </a:p>
          <a:p>
            <a:pPr>
              <a:buFont typeface="Arial" charset="0"/>
              <a:buChar char="•"/>
              <a:defRPr/>
            </a:pPr>
            <a:r>
              <a:rPr lang="en-US" sz="2200" dirty="0">
                <a:latin typeface="+mn-lt"/>
              </a:rPr>
              <a:t> </a:t>
            </a:r>
            <a:r>
              <a:rPr lang="en-US" sz="2200" i="1" dirty="0">
                <a:latin typeface="+mn-lt"/>
              </a:rPr>
              <a:t>Gave me a sense of place </a:t>
            </a:r>
          </a:p>
          <a:p>
            <a:pPr>
              <a:buFont typeface="Arial" charset="0"/>
              <a:buChar char="•"/>
              <a:defRPr/>
            </a:pPr>
            <a:r>
              <a:rPr lang="en-US" sz="2200" dirty="0">
                <a:latin typeface="+mn-lt"/>
              </a:rPr>
              <a:t> </a:t>
            </a:r>
            <a:r>
              <a:rPr lang="en-US" sz="2200" i="1" dirty="0">
                <a:latin typeface="+mn-lt"/>
              </a:rPr>
              <a:t>Accomplished </a:t>
            </a:r>
          </a:p>
          <a:p>
            <a:pPr>
              <a:buFont typeface="Arial" charset="0"/>
              <a:buChar char="•"/>
              <a:defRPr/>
            </a:pPr>
            <a:r>
              <a:rPr lang="en-US" sz="2200" dirty="0">
                <a:latin typeface="+mn-lt"/>
              </a:rPr>
              <a:t> </a:t>
            </a:r>
            <a:r>
              <a:rPr lang="en-US" sz="2200" i="1" dirty="0">
                <a:latin typeface="+mn-lt"/>
              </a:rPr>
              <a:t>Made me feel more a part of nature </a:t>
            </a:r>
          </a:p>
          <a:p>
            <a:pPr>
              <a:buFont typeface="Arial" charset="0"/>
              <a:buChar char="•"/>
              <a:defRPr/>
            </a:pPr>
            <a:r>
              <a:rPr lang="en-US" sz="2200" dirty="0">
                <a:latin typeface="+mn-lt"/>
              </a:rPr>
              <a:t> </a:t>
            </a:r>
            <a:r>
              <a:rPr lang="en-US" sz="2200" b="1" i="1" dirty="0">
                <a:latin typeface="+mn-lt"/>
              </a:rPr>
              <a:t>Made me want to invest all my time and energy into preservation of the environment </a:t>
            </a:r>
          </a:p>
          <a:p>
            <a:pPr>
              <a:buFont typeface="Arial" charset="0"/>
              <a:buChar char="•"/>
              <a:defRPr/>
            </a:pPr>
            <a:r>
              <a:rPr lang="en-US" sz="2200" dirty="0">
                <a:latin typeface="+mn-lt"/>
              </a:rPr>
              <a:t> </a:t>
            </a:r>
            <a:r>
              <a:rPr lang="en-US" sz="2200" i="1" dirty="0">
                <a:latin typeface="+mn-lt"/>
              </a:rPr>
              <a:t>Reinforced what I learned </a:t>
            </a:r>
          </a:p>
          <a:p>
            <a:pPr>
              <a:buFont typeface="Arial" charset="0"/>
              <a:buChar char="•"/>
              <a:defRPr/>
            </a:pPr>
            <a:r>
              <a:rPr lang="en-US" sz="2200" dirty="0">
                <a:latin typeface="+mn-lt"/>
              </a:rPr>
              <a:t> </a:t>
            </a:r>
            <a:r>
              <a:rPr lang="en-US" sz="2200" i="1" dirty="0">
                <a:latin typeface="+mn-lt"/>
              </a:rPr>
              <a:t>Rewarding </a:t>
            </a:r>
          </a:p>
          <a:p>
            <a:pPr>
              <a:buFont typeface="Arial" charset="0"/>
              <a:buChar char="•"/>
              <a:defRPr/>
            </a:pPr>
            <a:r>
              <a:rPr lang="en-US" sz="2200" dirty="0">
                <a:latin typeface="+mn-lt"/>
              </a:rPr>
              <a:t> </a:t>
            </a:r>
            <a:r>
              <a:rPr lang="en-US" sz="2200" i="1" dirty="0">
                <a:latin typeface="+mn-lt"/>
              </a:rPr>
              <a:t>Made lifelong friends </a:t>
            </a:r>
          </a:p>
          <a:p>
            <a:pPr>
              <a:buFont typeface="Arial" charset="0"/>
              <a:buChar char="•"/>
              <a:defRPr/>
            </a:pPr>
            <a:r>
              <a:rPr lang="en-US" sz="2200" dirty="0">
                <a:latin typeface="+mn-lt"/>
              </a:rPr>
              <a:t> </a:t>
            </a:r>
            <a:r>
              <a:rPr lang="en-US" sz="2200" b="1" i="1" dirty="0">
                <a:latin typeface="+mn-lt"/>
              </a:rPr>
              <a:t>Never paid attention before, now more aware </a:t>
            </a:r>
          </a:p>
          <a:p>
            <a:pPr>
              <a:buFont typeface="Arial" charset="0"/>
              <a:buChar char="•"/>
              <a:defRPr/>
            </a:pPr>
            <a:r>
              <a:rPr lang="en-US" sz="2200" dirty="0">
                <a:latin typeface="+mn-lt"/>
              </a:rPr>
              <a:t> </a:t>
            </a:r>
            <a:r>
              <a:rPr lang="en-US" sz="2200" b="1" i="1" dirty="0">
                <a:latin typeface="+mn-lt"/>
              </a:rPr>
              <a:t>Influenced me to contribute </a:t>
            </a:r>
          </a:p>
          <a:p>
            <a:pPr>
              <a:buFont typeface="Arial" charset="0"/>
              <a:buChar char="•"/>
              <a:defRPr/>
            </a:pPr>
            <a:r>
              <a:rPr lang="en-US" sz="2200" dirty="0">
                <a:latin typeface="+mn-lt"/>
              </a:rPr>
              <a:t> </a:t>
            </a:r>
            <a:r>
              <a:rPr lang="en-US" sz="2200" i="1" dirty="0">
                <a:latin typeface="+mn-lt"/>
              </a:rPr>
              <a:t>Improved my sense of place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447800"/>
          </a:xfrm>
        </p:spPr>
        <p:txBody>
          <a:bodyPr>
            <a:noAutofit/>
          </a:bodyPr>
          <a:lstStyle/>
          <a:p>
            <a:pPr eaLnBrk="1" fontAlgn="auto" hangingPunct="1">
              <a:spcAft>
                <a:spcPts val="0"/>
              </a:spcAft>
              <a:defRPr/>
            </a:pPr>
            <a:r>
              <a:rPr lang="en-US" sz="4300" b="1" i="1" cap="all" dirty="0" smtClean="0"/>
              <a:t>What was the impact of the project on students personally? </a:t>
            </a:r>
            <a:endParaRPr lang="en-US" sz="4300" b="1" cap="all" dirty="0"/>
          </a:p>
        </p:txBody>
      </p:sp>
      <p:sp>
        <p:nvSpPr>
          <p:cNvPr id="52227" name="Rectangle 2"/>
          <p:cNvSpPr>
            <a:spLocks noChangeArrowheads="1"/>
          </p:cNvSpPr>
          <p:nvPr/>
        </p:nvSpPr>
        <p:spPr bwMode="auto">
          <a:xfrm>
            <a:off x="304800" y="1905000"/>
            <a:ext cx="8382000" cy="4462463"/>
          </a:xfrm>
          <a:prstGeom prst="rect">
            <a:avLst/>
          </a:prstGeom>
          <a:noFill/>
          <a:ln w="9525">
            <a:noFill/>
            <a:miter lim="800000"/>
            <a:headEnd/>
            <a:tailEnd/>
          </a:ln>
        </p:spPr>
        <p:txBody>
          <a:bodyPr>
            <a:spAutoFit/>
          </a:bodyPr>
          <a:lstStyle/>
          <a:p>
            <a:pPr>
              <a:buFont typeface="Arial" charset="0"/>
              <a:buChar char="•"/>
              <a:defRPr/>
            </a:pPr>
            <a:r>
              <a:rPr lang="en-US" sz="2200" dirty="0">
                <a:latin typeface="+mn-lt"/>
              </a:rPr>
              <a:t> </a:t>
            </a:r>
            <a:r>
              <a:rPr lang="en-US" sz="2200" i="1" dirty="0">
                <a:latin typeface="+mn-lt"/>
              </a:rPr>
              <a:t>More in touch with the outdoors and nature </a:t>
            </a:r>
          </a:p>
          <a:p>
            <a:pPr>
              <a:buFont typeface="Arial" charset="0"/>
              <a:buChar char="•"/>
              <a:defRPr/>
            </a:pPr>
            <a:r>
              <a:rPr lang="en-US" sz="2200" dirty="0">
                <a:latin typeface="+mn-lt"/>
              </a:rPr>
              <a:t> </a:t>
            </a:r>
            <a:r>
              <a:rPr lang="en-US" sz="2200" b="1" i="1" dirty="0">
                <a:latin typeface="+mn-lt"/>
              </a:rPr>
              <a:t>Made me want to do more </a:t>
            </a:r>
          </a:p>
          <a:p>
            <a:pPr>
              <a:buFont typeface="Arial" charset="0"/>
              <a:buChar char="•"/>
              <a:defRPr/>
            </a:pPr>
            <a:r>
              <a:rPr lang="en-US" sz="2200" dirty="0">
                <a:latin typeface="+mn-lt"/>
              </a:rPr>
              <a:t> </a:t>
            </a:r>
            <a:r>
              <a:rPr lang="en-US" sz="2200" i="1" dirty="0">
                <a:latin typeface="+mn-lt"/>
              </a:rPr>
              <a:t>Taught me about all the different trees and plants </a:t>
            </a:r>
          </a:p>
          <a:p>
            <a:pPr>
              <a:buFont typeface="Arial" charset="0"/>
              <a:buChar char="•"/>
              <a:defRPr/>
            </a:pPr>
            <a:r>
              <a:rPr lang="en-US" sz="2200" dirty="0">
                <a:latin typeface="+mn-lt"/>
              </a:rPr>
              <a:t> </a:t>
            </a:r>
            <a:r>
              <a:rPr lang="en-US" sz="2200" b="1" i="1" dirty="0">
                <a:latin typeface="+mn-lt"/>
              </a:rPr>
              <a:t>Got to use my art to help people </a:t>
            </a:r>
          </a:p>
          <a:p>
            <a:pPr>
              <a:buFont typeface="Arial" charset="0"/>
              <a:buChar char="•"/>
              <a:defRPr/>
            </a:pPr>
            <a:r>
              <a:rPr lang="en-US" sz="2200" dirty="0">
                <a:latin typeface="+mn-lt"/>
              </a:rPr>
              <a:t> </a:t>
            </a:r>
            <a:r>
              <a:rPr lang="en-US" sz="2200" i="1" dirty="0">
                <a:latin typeface="+mn-lt"/>
              </a:rPr>
              <a:t>The class gave me the tools to get the job done </a:t>
            </a:r>
          </a:p>
          <a:p>
            <a:pPr>
              <a:buFont typeface="Arial" charset="0"/>
              <a:buChar char="•"/>
              <a:defRPr/>
            </a:pPr>
            <a:r>
              <a:rPr lang="en-US" sz="2200" dirty="0">
                <a:latin typeface="+mn-lt"/>
              </a:rPr>
              <a:t> </a:t>
            </a:r>
            <a:r>
              <a:rPr lang="en-US" sz="2200" i="1" dirty="0">
                <a:latin typeface="+mn-lt"/>
              </a:rPr>
              <a:t>Solidified my sense of place . . . brought that sense of place into sharper focus </a:t>
            </a:r>
          </a:p>
          <a:p>
            <a:pPr>
              <a:buFont typeface="Arial" charset="0"/>
              <a:buChar char="•"/>
              <a:defRPr/>
            </a:pPr>
            <a:r>
              <a:rPr lang="en-US" sz="2200" dirty="0">
                <a:latin typeface="+mn-lt"/>
              </a:rPr>
              <a:t> </a:t>
            </a:r>
            <a:r>
              <a:rPr lang="en-US" sz="2200" i="1" dirty="0">
                <a:latin typeface="+mn-lt"/>
              </a:rPr>
              <a:t>Fulfilling</a:t>
            </a:r>
          </a:p>
          <a:p>
            <a:pPr>
              <a:defRPr/>
            </a:pPr>
            <a:endParaRPr lang="en-US" sz="2400" i="1" dirty="0">
              <a:latin typeface="+mj-lt"/>
            </a:endParaRPr>
          </a:p>
          <a:p>
            <a:pPr>
              <a:defRPr/>
            </a:pPr>
            <a:r>
              <a:rPr lang="en-US" sz="2800" dirty="0">
                <a:solidFill>
                  <a:srgbClr val="7030A0"/>
                </a:solidFill>
                <a:latin typeface="+mn-lt"/>
              </a:rPr>
              <a:t> </a:t>
            </a:r>
            <a:r>
              <a:rPr lang="en-US" sz="2800" b="1" i="1" dirty="0">
                <a:solidFill>
                  <a:srgbClr val="7030A0"/>
                </a:solidFill>
                <a:latin typeface="+mn-lt"/>
              </a:rPr>
              <a:t>Somewhere along the way, I found something I hadn’t been asked to use publically in a long time: my mind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77200" cy="1219200"/>
          </a:xfrm>
        </p:spPr>
        <p:txBody>
          <a:bodyPr>
            <a:normAutofit fontScale="90000"/>
          </a:bodyPr>
          <a:lstStyle/>
          <a:p>
            <a:pPr eaLnBrk="1" fontAlgn="auto" hangingPunct="1">
              <a:spcAft>
                <a:spcPts val="0"/>
              </a:spcAft>
              <a:defRPr/>
            </a:pPr>
            <a:r>
              <a:rPr lang="en-US" sz="4800" b="1" i="1" cap="all" dirty="0" smtClean="0"/>
              <a:t>Student-created website </a:t>
            </a:r>
            <a:br>
              <a:rPr lang="en-US" sz="4800" b="1" i="1" cap="all" dirty="0" smtClean="0"/>
            </a:br>
            <a:r>
              <a:rPr lang="en-US" sz="4800" b="1" i="1" cap="all" dirty="0" smtClean="0"/>
              <a:t>some testimonials</a:t>
            </a:r>
            <a:r>
              <a:rPr lang="en-US" b="1" i="1" dirty="0" smtClean="0"/>
              <a:t>	</a:t>
            </a:r>
            <a:endParaRPr lang="en-US" b="1" i="1" dirty="0"/>
          </a:p>
        </p:txBody>
      </p:sp>
      <p:sp>
        <p:nvSpPr>
          <p:cNvPr id="53251" name="Content Placeholder 2"/>
          <p:cNvSpPr>
            <a:spLocks noGrp="1"/>
          </p:cNvSpPr>
          <p:nvPr>
            <p:ph idx="1"/>
          </p:nvPr>
        </p:nvSpPr>
        <p:spPr>
          <a:xfrm>
            <a:off x="228600" y="1524000"/>
            <a:ext cx="8686800" cy="5105400"/>
          </a:xfrm>
        </p:spPr>
        <p:txBody>
          <a:bodyPr>
            <a:noAutofit/>
          </a:bodyPr>
          <a:lstStyle/>
          <a:p>
            <a:pPr marL="274320" indent="-274320" eaLnBrk="1" fontAlgn="auto" hangingPunct="1">
              <a:spcAft>
                <a:spcPts val="0"/>
              </a:spcAft>
              <a:buClr>
                <a:schemeClr val="accent3"/>
              </a:buClr>
              <a:buFont typeface="Wingdings 2" pitchFamily="18" charset="2"/>
              <a:buNone/>
              <a:defRPr/>
            </a:pPr>
            <a:r>
              <a:rPr lang="en-US" sz="2000" b="1" dirty="0" smtClean="0">
                <a:solidFill>
                  <a:schemeClr val="accent2">
                    <a:lumMod val="75000"/>
                  </a:schemeClr>
                </a:solidFill>
              </a:rPr>
              <a:t>http://clubs.fgcu.edu/SanCarlosHabitatRestoration/testimonials.html</a:t>
            </a:r>
          </a:p>
          <a:p>
            <a:pPr marL="274320" indent="-274320" eaLnBrk="1" fontAlgn="auto" hangingPunct="1">
              <a:spcAft>
                <a:spcPts val="0"/>
              </a:spcAft>
              <a:buClr>
                <a:schemeClr val="accent3"/>
              </a:buClr>
              <a:buFont typeface="Wingdings 2"/>
              <a:buChar char=""/>
              <a:defRPr/>
            </a:pPr>
            <a:r>
              <a:rPr lang="en-US" sz="1600" dirty="0" smtClean="0"/>
              <a:t>Jessica Garcia </a:t>
            </a:r>
            <a:br>
              <a:rPr lang="en-US" sz="1600" dirty="0" smtClean="0"/>
            </a:br>
            <a:r>
              <a:rPr lang="en-US" sz="1600" dirty="0" smtClean="0"/>
              <a:t>"I really enjoyed watching the butterflies and the simple satisfaction of a cool breeze and icy cold water on a hot day; most importantly though, I enjoyed helping my community. Planting native plants along the Mulloch Creek gave me a sense of accomplishment."</a:t>
            </a:r>
          </a:p>
          <a:p>
            <a:pPr marL="274320" indent="-274320" eaLnBrk="1" fontAlgn="auto" hangingPunct="1">
              <a:spcAft>
                <a:spcPts val="0"/>
              </a:spcAft>
              <a:buClr>
                <a:schemeClr val="accent3"/>
              </a:buClr>
              <a:buFont typeface="Wingdings 2" pitchFamily="18" charset="2"/>
              <a:buNone/>
              <a:defRPr/>
            </a:pPr>
            <a:r>
              <a:rPr lang="en-US" sz="1600" dirty="0" smtClean="0"/>
              <a:t/>
            </a:r>
            <a:br>
              <a:rPr lang="en-US" sz="1600" dirty="0" smtClean="0"/>
            </a:br>
            <a:r>
              <a:rPr lang="en-US" sz="1600" dirty="0" err="1" smtClean="0"/>
              <a:t>Linsey</a:t>
            </a:r>
            <a:r>
              <a:rPr lang="en-US" sz="1600" dirty="0" smtClean="0"/>
              <a:t> </a:t>
            </a:r>
            <a:r>
              <a:rPr lang="en-US" sz="1600" dirty="0" err="1" smtClean="0"/>
              <a:t>Kouns</a:t>
            </a:r>
            <a:r>
              <a:rPr lang="en-US" sz="1600" dirty="0" smtClean="0"/>
              <a:t> </a:t>
            </a:r>
            <a:br>
              <a:rPr lang="en-US" sz="1600" dirty="0" smtClean="0"/>
            </a:br>
            <a:r>
              <a:rPr lang="en-US" sz="1600" dirty="0" smtClean="0"/>
              <a:t>"This experience made me feel good about myself. I genuinely felt like I was making a difference in my community."</a:t>
            </a:r>
            <a:br>
              <a:rPr lang="en-US" sz="1600" dirty="0" smtClean="0"/>
            </a:br>
            <a:r>
              <a:rPr lang="en-US" sz="1600" dirty="0" smtClean="0"/>
              <a:t/>
            </a:r>
            <a:br>
              <a:rPr lang="en-US" sz="1600" dirty="0" smtClean="0"/>
            </a:br>
            <a:r>
              <a:rPr lang="en-US" sz="1600" dirty="0" smtClean="0"/>
              <a:t>Maggie Jo </a:t>
            </a:r>
            <a:r>
              <a:rPr lang="en-US" sz="1600" dirty="0" err="1" smtClean="0"/>
              <a:t>Rodocker</a:t>
            </a:r>
            <a:r>
              <a:rPr lang="en-US" sz="1600" dirty="0" smtClean="0"/>
              <a:t> </a:t>
            </a:r>
            <a:br>
              <a:rPr lang="en-US" sz="1600" dirty="0" smtClean="0"/>
            </a:br>
            <a:r>
              <a:rPr lang="en-US" sz="1600" dirty="0" smtClean="0"/>
              <a:t>"While working on the project it brought me closer together with both my classmates and environment. It gave me a greater appreciation of the beautiful state of Florida and I encourage anyone to take on a similar venture."</a:t>
            </a:r>
          </a:p>
          <a:p>
            <a:pPr marL="274320" indent="-274320" eaLnBrk="1" fontAlgn="auto" hangingPunct="1">
              <a:spcAft>
                <a:spcPts val="0"/>
              </a:spcAft>
              <a:buClr>
                <a:schemeClr val="accent3"/>
              </a:buClr>
              <a:buFont typeface="Wingdings 2" pitchFamily="18" charset="2"/>
              <a:buNone/>
              <a:defRPr/>
            </a:pPr>
            <a:r>
              <a:rPr lang="en-US" sz="1600" dirty="0" smtClean="0"/>
              <a:t/>
            </a:r>
            <a:br>
              <a:rPr lang="en-US" sz="1600" dirty="0" smtClean="0"/>
            </a:br>
            <a:r>
              <a:rPr lang="en-US" sz="1600" dirty="0" smtClean="0"/>
              <a:t>Ron </a:t>
            </a:r>
            <a:r>
              <a:rPr lang="en-US" sz="1600" dirty="0" err="1" smtClean="0"/>
              <a:t>Angerer</a:t>
            </a:r>
            <a:r>
              <a:rPr lang="en-US" sz="1600" dirty="0" smtClean="0"/>
              <a:t> </a:t>
            </a:r>
            <a:br>
              <a:rPr lang="en-US" sz="1600" dirty="0" smtClean="0"/>
            </a:br>
            <a:r>
              <a:rPr lang="en-US" sz="1600" dirty="0" smtClean="0"/>
              <a:t>"Our efforts at Mulloch Creek will live beyond our years and the years of the people who live in that neighborhood, and the lasting impact our work in 2009 will have is truly incredible. This activity was truly a case of “Thinking Globally, Acting Locally.”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304800"/>
            <a:ext cx="8382000" cy="1676400"/>
          </a:xfrm>
        </p:spPr>
        <p:txBody>
          <a:bodyPr/>
          <a:lstStyle/>
          <a:p>
            <a:pPr eaLnBrk="1" hangingPunct="1"/>
            <a:r>
              <a:rPr lang="en-US" sz="3600" b="1" i="1" smtClean="0"/>
              <a:t>STUDENT UNDERSTANDING OF COURSE-BASED SERVICE LEARNING INCREASED OVERALL AFTER UNIVERSITY COLLOQUIUM</a:t>
            </a:r>
          </a:p>
        </p:txBody>
      </p:sp>
      <p:graphicFrame>
        <p:nvGraphicFramePr>
          <p:cNvPr id="4" name="Chart 3"/>
          <p:cNvGraphicFramePr/>
          <p:nvPr/>
        </p:nvGraphicFramePr>
        <p:xfrm>
          <a:off x="228600" y="2057400"/>
          <a:ext cx="4419600" cy="4648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419600" y="2133600"/>
          <a:ext cx="47244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62000" y="228600"/>
            <a:ext cx="7772400" cy="1676400"/>
          </a:xfrm>
        </p:spPr>
        <p:txBody>
          <a:bodyPr/>
          <a:lstStyle/>
          <a:p>
            <a:pPr eaLnBrk="1" hangingPunct="1"/>
            <a:r>
              <a:rPr lang="en-US" sz="3600" b="1" i="1" smtClean="0"/>
              <a:t>STUDENT SELF-REPORTS ON PERSONAL COMMUNITY AWARENESS AND INVOLVEMENT</a:t>
            </a:r>
          </a:p>
        </p:txBody>
      </p:sp>
      <p:graphicFrame>
        <p:nvGraphicFramePr>
          <p:cNvPr id="4" name="Content Placeholder 3"/>
          <p:cNvGraphicFramePr>
            <a:graphicFrameLocks noGrp="1"/>
          </p:cNvGraphicFramePr>
          <p:nvPr>
            <p:ph idx="1"/>
          </p:nvPr>
        </p:nvGraphicFramePr>
        <p:xfrm>
          <a:off x="457200" y="1905000"/>
          <a:ext cx="4114800" cy="4473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4419600" y="1752600"/>
          <a:ext cx="40386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239000" cy="762000"/>
          </a:xfrm>
        </p:spPr>
        <p:txBody>
          <a:bodyPr/>
          <a:lstStyle/>
          <a:p>
            <a:r>
              <a:rPr lang="en-US" sz="4300" b="1" i="1" dirty="0" smtClean="0"/>
              <a:t>2012 update</a:t>
            </a:r>
            <a:endParaRPr lang="en-US" sz="4300" b="1" i="1" dirty="0"/>
          </a:p>
        </p:txBody>
      </p:sp>
      <p:pic>
        <p:nvPicPr>
          <p:cNvPr id="5" name="Picture 4" descr="2012 004.jpg"/>
          <p:cNvPicPr>
            <a:picLocks noChangeAspect="1"/>
          </p:cNvPicPr>
          <p:nvPr/>
        </p:nvPicPr>
        <p:blipFill>
          <a:blip r:embed="rId2" cstate="print"/>
          <a:stretch>
            <a:fillRect/>
          </a:stretch>
        </p:blipFill>
        <p:spPr>
          <a:xfrm>
            <a:off x="1066800" y="1066800"/>
            <a:ext cx="7391400" cy="55435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895350"/>
          </a:xfrm>
        </p:spPr>
        <p:txBody>
          <a:bodyPr/>
          <a:lstStyle/>
          <a:p>
            <a:r>
              <a:rPr lang="en-US" sz="4300" b="1" i="1" dirty="0" smtClean="0"/>
              <a:t>2012 air potatoes war continues</a:t>
            </a:r>
            <a:endParaRPr lang="en-US" sz="4300" b="1" i="1" dirty="0"/>
          </a:p>
        </p:txBody>
      </p:sp>
      <p:pic>
        <p:nvPicPr>
          <p:cNvPr id="4" name="Picture 3" descr="2012 003.jpg"/>
          <p:cNvPicPr>
            <a:picLocks noChangeAspect="1"/>
          </p:cNvPicPr>
          <p:nvPr/>
        </p:nvPicPr>
        <p:blipFill>
          <a:blip r:embed="rId2" cstate="print"/>
          <a:stretch>
            <a:fillRect/>
          </a:stretch>
        </p:blipFill>
        <p:spPr>
          <a:xfrm>
            <a:off x="1447800" y="1162050"/>
            <a:ext cx="7086600" cy="53149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467600" cy="856488"/>
          </a:xfrm>
        </p:spPr>
        <p:txBody>
          <a:bodyPr/>
          <a:lstStyle/>
          <a:p>
            <a:r>
              <a:rPr lang="en-US" sz="4300" b="1" i="1" dirty="0" smtClean="0"/>
              <a:t>The scene</a:t>
            </a:r>
            <a:r>
              <a:rPr lang="en-US" dirty="0" smtClean="0"/>
              <a:t>	</a:t>
            </a:r>
            <a:endParaRPr lang="en-US" dirty="0"/>
          </a:p>
        </p:txBody>
      </p:sp>
      <p:sp>
        <p:nvSpPr>
          <p:cNvPr id="3" name="Content Placeholder 2"/>
          <p:cNvSpPr>
            <a:spLocks noGrp="1"/>
          </p:cNvSpPr>
          <p:nvPr>
            <p:ph sz="half" idx="1"/>
          </p:nvPr>
        </p:nvSpPr>
        <p:spPr>
          <a:xfrm>
            <a:off x="5105400" y="1600200"/>
            <a:ext cx="3733800" cy="4114800"/>
          </a:xfrm>
        </p:spPr>
        <p:txBody>
          <a:bodyPr/>
          <a:lstStyle/>
          <a:p>
            <a:pPr>
              <a:buNone/>
            </a:pPr>
            <a:r>
              <a:rPr lang="en-US" dirty="0" smtClean="0">
                <a:latin typeface="+mj-lt"/>
              </a:rPr>
              <a:t>Pre-</a:t>
            </a:r>
            <a:r>
              <a:rPr lang="en-US" dirty="0" err="1" smtClean="0">
                <a:latin typeface="+mj-lt"/>
              </a:rPr>
              <a:t>stormwater</a:t>
            </a:r>
            <a:r>
              <a:rPr lang="en-US" dirty="0" smtClean="0">
                <a:latin typeface="+mj-lt"/>
              </a:rPr>
              <a:t> regulation community (1960’s)</a:t>
            </a:r>
          </a:p>
          <a:p>
            <a:pPr>
              <a:buNone/>
            </a:pPr>
            <a:endParaRPr lang="en-US" dirty="0" smtClean="0">
              <a:latin typeface="+mj-lt"/>
            </a:endParaRPr>
          </a:p>
          <a:p>
            <a:pPr>
              <a:buNone/>
            </a:pPr>
            <a:r>
              <a:rPr lang="en-US" dirty="0" smtClean="0">
                <a:latin typeface="+mj-lt"/>
              </a:rPr>
              <a:t>Drainage District special funding unit by size not value of property- (only $70K/yr)</a:t>
            </a:r>
          </a:p>
          <a:p>
            <a:endParaRPr lang="en-US" dirty="0" smtClean="0">
              <a:latin typeface="+mj-lt"/>
            </a:endParaRPr>
          </a:p>
          <a:p>
            <a:endParaRPr lang="en-US" dirty="0">
              <a:latin typeface="+mj-lt"/>
            </a:endParaRPr>
          </a:p>
        </p:txBody>
      </p:sp>
      <p:pic>
        <p:nvPicPr>
          <p:cNvPr id="5" name="Picture 4" descr="2012 010.jpg"/>
          <p:cNvPicPr>
            <a:picLocks noChangeAspect="1"/>
          </p:cNvPicPr>
          <p:nvPr/>
        </p:nvPicPr>
        <p:blipFill>
          <a:blip r:embed="rId2" cstate="print"/>
          <a:stretch>
            <a:fillRect/>
          </a:stretch>
        </p:blipFill>
        <p:spPr>
          <a:xfrm>
            <a:off x="228600" y="1676400"/>
            <a:ext cx="4927600" cy="3695700"/>
          </a:xfrm>
          <a:prstGeom prst="rect">
            <a:avLst/>
          </a:prstGeom>
        </p:spPr>
      </p:pic>
      <p:sp>
        <p:nvSpPr>
          <p:cNvPr id="6" name="TextBox 5"/>
          <p:cNvSpPr txBox="1"/>
          <p:nvPr/>
        </p:nvSpPr>
        <p:spPr>
          <a:xfrm>
            <a:off x="228600" y="5486401"/>
            <a:ext cx="8610600" cy="1261884"/>
          </a:xfrm>
          <a:prstGeom prst="rect">
            <a:avLst/>
          </a:prstGeom>
          <a:noFill/>
        </p:spPr>
        <p:txBody>
          <a:bodyPr wrap="square" rtlCol="0">
            <a:spAutoFit/>
          </a:bodyPr>
          <a:lstStyle/>
          <a:p>
            <a:r>
              <a:rPr lang="en-US" sz="2600" dirty="0" smtClean="0">
                <a:latin typeface="+mj-lt"/>
              </a:rPr>
              <a:t>Straw ballot in 2006- 44% willing to pay </a:t>
            </a:r>
            <a:r>
              <a:rPr lang="en-US" sz="2600" dirty="0" smtClean="0">
                <a:latin typeface="+mj-lt"/>
              </a:rPr>
              <a:t>more </a:t>
            </a:r>
          </a:p>
          <a:p>
            <a:r>
              <a:rPr lang="en-US" sz="2600" dirty="0" smtClean="0">
                <a:latin typeface="+mj-lt"/>
              </a:rPr>
              <a:t>(not </a:t>
            </a:r>
            <a:r>
              <a:rPr lang="en-US" sz="2600" dirty="0" smtClean="0">
                <a:latin typeface="+mj-lt"/>
              </a:rPr>
              <a:t>knowing how much ‘more’ was)</a:t>
            </a:r>
          </a:p>
          <a:p>
            <a:endParaRPr lang="en-US" sz="2400" dirty="0">
              <a:latin typeface="+mj-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33450"/>
          </a:xfrm>
        </p:spPr>
        <p:txBody>
          <a:bodyPr/>
          <a:lstStyle/>
          <a:p>
            <a:r>
              <a:rPr lang="en-US" sz="4300" b="1" i="1" dirty="0" smtClean="0"/>
              <a:t>2012 </a:t>
            </a:r>
            <a:r>
              <a:rPr lang="en-US" sz="4300" b="1" i="1" dirty="0" err="1" smtClean="0"/>
              <a:t>Env</a:t>
            </a:r>
            <a:r>
              <a:rPr lang="en-US" sz="4300" b="1" i="1" dirty="0" smtClean="0"/>
              <a:t>. Bio. SWF Maintenance</a:t>
            </a:r>
            <a:endParaRPr lang="en-US" sz="4300" b="1" i="1" dirty="0"/>
          </a:p>
        </p:txBody>
      </p:sp>
      <p:sp>
        <p:nvSpPr>
          <p:cNvPr id="3" name="Content Placeholder 2"/>
          <p:cNvSpPr>
            <a:spLocks noGrp="1"/>
          </p:cNvSpPr>
          <p:nvPr>
            <p:ph idx="1"/>
          </p:nvPr>
        </p:nvSpPr>
        <p:spPr/>
        <p:txBody>
          <a:bodyPr/>
          <a:lstStyle/>
          <a:p>
            <a:r>
              <a:rPr lang="en-US" dirty="0" smtClean="0"/>
              <a:t>SENCERIZED walk down the watershed with Professor David Green’s class.</a:t>
            </a:r>
          </a:p>
          <a:p>
            <a:endParaRPr lang="en-US" dirty="0" smtClean="0"/>
          </a:p>
          <a:p>
            <a:endParaRPr lang="en-US" dirty="0" smtClean="0"/>
          </a:p>
          <a:p>
            <a:pPr>
              <a:buNone/>
            </a:pPr>
            <a:endParaRPr lang="en-US" dirty="0" smtClean="0"/>
          </a:p>
          <a:p>
            <a:r>
              <a:rPr lang="en-US" dirty="0" smtClean="0"/>
              <a:t>Several groups of 4-5 Freshmen with different partners along the watershed.</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239000" cy="1143000"/>
          </a:xfrm>
        </p:spPr>
        <p:txBody>
          <a:bodyPr/>
          <a:lstStyle/>
          <a:p>
            <a:r>
              <a:rPr lang="en-US" sz="4300" b="1" i="1" dirty="0" smtClean="0"/>
              <a:t>Process</a:t>
            </a:r>
            <a:endParaRPr lang="en-US" sz="4300" b="1" i="1" dirty="0"/>
          </a:p>
        </p:txBody>
      </p:sp>
      <p:sp>
        <p:nvSpPr>
          <p:cNvPr id="3" name="Content Placeholder 2"/>
          <p:cNvSpPr>
            <a:spLocks noGrp="1"/>
          </p:cNvSpPr>
          <p:nvPr>
            <p:ph sz="half" idx="1"/>
          </p:nvPr>
        </p:nvSpPr>
        <p:spPr>
          <a:xfrm>
            <a:off x="457200" y="1920085"/>
            <a:ext cx="7772400" cy="2956715"/>
          </a:xfrm>
        </p:spPr>
        <p:txBody>
          <a:bodyPr/>
          <a:lstStyle/>
          <a:p>
            <a:r>
              <a:rPr lang="en-US" dirty="0" smtClean="0"/>
              <a:t>(at my request) </a:t>
            </a:r>
            <a:r>
              <a:rPr lang="en-US" dirty="0" smtClean="0"/>
              <a:t>County </a:t>
            </a:r>
            <a:r>
              <a:rPr lang="en-US" dirty="0" smtClean="0"/>
              <a:t>paid $180K for study to see what it would take to bring it to a </a:t>
            </a:r>
            <a:r>
              <a:rPr lang="en-US" dirty="0" smtClean="0"/>
              <a:t>state that </a:t>
            </a:r>
            <a:r>
              <a:rPr lang="en-US" dirty="0" smtClean="0"/>
              <a:t>they would be willing to ‘take it over’ (2008</a:t>
            </a:r>
            <a:r>
              <a:rPr lang="en-US" dirty="0" smtClean="0"/>
              <a:t>)</a:t>
            </a:r>
          </a:p>
          <a:p>
            <a:endParaRPr lang="en-US" dirty="0" smtClean="0"/>
          </a:p>
          <a:p>
            <a:r>
              <a:rPr lang="en-US" dirty="0" smtClean="0"/>
              <a:t>This is 3 years income for the district!</a:t>
            </a:r>
          </a:p>
          <a:p>
            <a:r>
              <a:rPr lang="en-US" dirty="0" smtClean="0"/>
              <a:t>Estimate d $4M cost</a:t>
            </a:r>
          </a:p>
          <a:p>
            <a:endParaRPr lang="en-US" dirty="0" smtClean="0"/>
          </a:p>
          <a:p>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305800" cy="1981200"/>
          </a:xfrm>
        </p:spPr>
        <p:txBody>
          <a:bodyPr>
            <a:normAutofit fontScale="90000"/>
          </a:bodyPr>
          <a:lstStyle/>
          <a:p>
            <a:r>
              <a:rPr lang="en-US" b="1" i="1" dirty="0" smtClean="0"/>
              <a:t>Opportunity to incorporate my civic engagement with my professional career</a:t>
            </a:r>
            <a:endParaRPr lang="en-US" b="1"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696200" cy="990600"/>
          </a:xfrm>
        </p:spPr>
        <p:txBody>
          <a:bodyPr/>
          <a:lstStyle/>
          <a:p>
            <a:r>
              <a:rPr lang="en-US" sz="4300" b="1" i="1" dirty="0" smtClean="0"/>
              <a:t>University Colloquium at FGCU</a:t>
            </a:r>
            <a:endParaRPr lang="en-US" sz="4300" b="1" i="1" dirty="0"/>
          </a:p>
        </p:txBody>
      </p:sp>
      <p:sp>
        <p:nvSpPr>
          <p:cNvPr id="3" name="Content Placeholder 2"/>
          <p:cNvSpPr>
            <a:spLocks noGrp="1"/>
          </p:cNvSpPr>
          <p:nvPr>
            <p:ph sz="half" idx="1"/>
          </p:nvPr>
        </p:nvSpPr>
        <p:spPr/>
        <p:txBody>
          <a:bodyPr/>
          <a:lstStyle/>
          <a:p>
            <a:pPr>
              <a:buNone/>
            </a:pPr>
            <a:r>
              <a:rPr lang="en-US" b="1" dirty="0" smtClean="0"/>
              <a:t>REQUIRED OF ALL UNDERGRADS</a:t>
            </a:r>
          </a:p>
          <a:p>
            <a:r>
              <a:rPr lang="en-US" dirty="0" smtClean="0"/>
              <a:t>Ecological Literacy</a:t>
            </a:r>
          </a:p>
          <a:p>
            <a:r>
              <a:rPr lang="en-US" dirty="0" smtClean="0"/>
              <a:t>Sense of Place</a:t>
            </a:r>
          </a:p>
          <a:p>
            <a:r>
              <a:rPr lang="en-US" dirty="0" smtClean="0"/>
              <a:t>Environmental education</a:t>
            </a:r>
          </a:p>
          <a:p>
            <a:r>
              <a:rPr lang="en-US" dirty="0" smtClean="0"/>
              <a:t>Community engagement</a:t>
            </a:r>
            <a:endParaRPr lang="en-US" dirty="0"/>
          </a:p>
        </p:txBody>
      </p:sp>
      <p:sp>
        <p:nvSpPr>
          <p:cNvPr id="4" name="Content Placeholder 3"/>
          <p:cNvSpPr>
            <a:spLocks noGrp="1"/>
          </p:cNvSpPr>
          <p:nvPr>
            <p:ph sz="half" idx="2"/>
          </p:nvPr>
        </p:nvSpPr>
        <p:spPr>
          <a:xfrm>
            <a:off x="4648200" y="2209799"/>
            <a:ext cx="4038600" cy="4145125"/>
          </a:xfrm>
        </p:spPr>
        <p:txBody>
          <a:bodyPr/>
          <a:lstStyle/>
          <a:p>
            <a:r>
              <a:rPr lang="en-US" dirty="0" smtClean="0"/>
              <a:t>Service-Learning requirement since 2006</a:t>
            </a:r>
          </a:p>
          <a:p>
            <a:r>
              <a:rPr lang="en-US" dirty="0" smtClean="0"/>
              <a:t>10 hour equivalent</a:t>
            </a:r>
          </a:p>
          <a:p>
            <a:r>
              <a:rPr lang="en-US" dirty="0" smtClean="0"/>
              <a:t>Project allows students to participate in an ‘authentic’ ongoing project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WC.jpg"/>
          <p:cNvPicPr>
            <a:picLocks noChangeAspect="1"/>
          </p:cNvPicPr>
          <p:nvPr/>
        </p:nvPicPr>
        <p:blipFill>
          <a:blip r:embed="rId2" cstate="print"/>
          <a:stretch>
            <a:fillRect/>
          </a:stretch>
        </p:blipFill>
        <p:spPr>
          <a:xfrm>
            <a:off x="152400" y="2362200"/>
            <a:ext cx="5867400" cy="1466850"/>
          </a:xfrm>
          <a:prstGeom prst="rect">
            <a:avLst/>
          </a:prstGeom>
        </p:spPr>
      </p:pic>
      <p:pic>
        <p:nvPicPr>
          <p:cNvPr id="4" name="Content Placeholder 3" descr="CHNEP logo.JPG"/>
          <p:cNvPicPr>
            <a:picLocks noGrp="1" noChangeAspect="1"/>
          </p:cNvPicPr>
          <p:nvPr>
            <p:ph idx="1"/>
          </p:nvPr>
        </p:nvPicPr>
        <p:blipFill>
          <a:blip r:embed="rId3" cstate="print"/>
          <a:stretch>
            <a:fillRect/>
          </a:stretch>
        </p:blipFill>
        <p:spPr>
          <a:xfrm>
            <a:off x="5334000" y="1219200"/>
            <a:ext cx="3410711" cy="2081681"/>
          </a:xfrm>
        </p:spPr>
      </p:pic>
      <p:sp>
        <p:nvSpPr>
          <p:cNvPr id="6146" name="Title 1"/>
          <p:cNvSpPr>
            <a:spLocks noGrp="1"/>
          </p:cNvSpPr>
          <p:nvPr>
            <p:ph type="title"/>
          </p:nvPr>
        </p:nvSpPr>
        <p:spPr>
          <a:xfrm>
            <a:off x="533400" y="457200"/>
            <a:ext cx="8229600" cy="1905000"/>
          </a:xfrm>
        </p:spPr>
        <p:txBody>
          <a:bodyPr/>
          <a:lstStyle/>
          <a:p>
            <a:r>
              <a:rPr lang="en-US" sz="4300" b="1" i="1" cap="all" dirty="0" smtClean="0"/>
              <a:t>Profound results – changing attitudes through conservation </a:t>
            </a:r>
            <a:endParaRPr lang="en-US" sz="4300" b="1" i="1" dirty="0"/>
          </a:p>
        </p:txBody>
      </p:sp>
      <p:pic>
        <p:nvPicPr>
          <p:cNvPr id="6" name="Picture 5" descr="FLDOFShield.gif"/>
          <p:cNvPicPr>
            <a:picLocks noChangeAspect="1"/>
          </p:cNvPicPr>
          <p:nvPr/>
        </p:nvPicPr>
        <p:blipFill>
          <a:blip r:embed="rId4" cstate="print"/>
          <a:stretch>
            <a:fillRect/>
          </a:stretch>
        </p:blipFill>
        <p:spPr>
          <a:xfrm>
            <a:off x="6934200" y="3657600"/>
            <a:ext cx="1534458" cy="1956434"/>
          </a:xfrm>
          <a:prstGeom prst="rect">
            <a:avLst/>
          </a:prstGeom>
        </p:spPr>
      </p:pic>
      <p:pic>
        <p:nvPicPr>
          <p:cNvPr id="7" name="Picture 6" descr="EAGLESConnect.jpg"/>
          <p:cNvPicPr>
            <a:picLocks noChangeAspect="1"/>
          </p:cNvPicPr>
          <p:nvPr/>
        </p:nvPicPr>
        <p:blipFill>
          <a:blip r:embed="rId5" cstate="print"/>
          <a:stretch>
            <a:fillRect/>
          </a:stretch>
        </p:blipFill>
        <p:spPr>
          <a:xfrm>
            <a:off x="228600" y="5715000"/>
            <a:ext cx="8724900" cy="952500"/>
          </a:xfrm>
          <a:prstGeom prst="rect">
            <a:avLst/>
          </a:prstGeom>
        </p:spPr>
      </p:pic>
      <p:pic>
        <p:nvPicPr>
          <p:cNvPr id="8" name="Picture 7" descr="SCP_FM_Logo.gif"/>
          <p:cNvPicPr>
            <a:picLocks noChangeAspect="1"/>
          </p:cNvPicPr>
          <p:nvPr/>
        </p:nvPicPr>
        <p:blipFill>
          <a:blip r:embed="rId6" cstate="print"/>
          <a:stretch>
            <a:fillRect/>
          </a:stretch>
        </p:blipFill>
        <p:spPr>
          <a:xfrm>
            <a:off x="152400" y="3962400"/>
            <a:ext cx="2527983" cy="1079517"/>
          </a:xfrm>
          <a:prstGeom prst="rect">
            <a:avLst/>
          </a:prstGeom>
        </p:spPr>
      </p:pic>
      <p:pic>
        <p:nvPicPr>
          <p:cNvPr id="10" name="Picture 9" descr="shoreSox.gif"/>
          <p:cNvPicPr>
            <a:picLocks noChangeAspect="1"/>
          </p:cNvPicPr>
          <p:nvPr/>
        </p:nvPicPr>
        <p:blipFill>
          <a:blip r:embed="rId7" cstate="print"/>
          <a:stretch>
            <a:fillRect/>
          </a:stretch>
        </p:blipFill>
        <p:spPr>
          <a:xfrm>
            <a:off x="3962400" y="3886200"/>
            <a:ext cx="2513490" cy="1438275"/>
          </a:xfrm>
          <a:prstGeom prst="rect">
            <a:avLst/>
          </a:prstGeom>
        </p:spPr>
      </p:pic>
      <p:sp>
        <p:nvSpPr>
          <p:cNvPr id="11" name="TextBox 10"/>
          <p:cNvSpPr txBox="1"/>
          <p:nvPr/>
        </p:nvSpPr>
        <p:spPr>
          <a:xfrm>
            <a:off x="228600" y="5334000"/>
            <a:ext cx="4849404" cy="400110"/>
          </a:xfrm>
          <a:prstGeom prst="rect">
            <a:avLst/>
          </a:prstGeom>
          <a:noFill/>
        </p:spPr>
        <p:txBody>
          <a:bodyPr wrap="none" rtlCol="0">
            <a:spAutoFit/>
          </a:bodyPr>
          <a:lstStyle/>
          <a:p>
            <a:r>
              <a:rPr lang="en-US" sz="2000" dirty="0" smtClean="0"/>
              <a:t>EAST MULLOCH DRAINAGE DISTRICT</a:t>
            </a:r>
            <a:endParaRPr lang="en-US"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28.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28.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28.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28.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24213</TotalTime>
  <Words>1245</Words>
  <Application>Microsoft Office PowerPoint</Application>
  <PresentationFormat>On-screen Show (4:3)</PresentationFormat>
  <Paragraphs>193</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Flow</vt:lpstr>
      <vt:lpstr>Slide 1</vt:lpstr>
      <vt:lpstr>it was NOT simple! It IS profound! </vt:lpstr>
      <vt:lpstr>Profound results – changing attitudes through conservation </vt:lpstr>
      <vt:lpstr>Slide 4</vt:lpstr>
      <vt:lpstr>The scene </vt:lpstr>
      <vt:lpstr>Process</vt:lpstr>
      <vt:lpstr>Opportunity to incorporate my civic engagement with my professional career</vt:lpstr>
      <vt:lpstr>University Colloquium at FGCU</vt:lpstr>
      <vt:lpstr>Profound results – changing attitudes through conservation </vt:lpstr>
      <vt:lpstr>Slide 10</vt:lpstr>
      <vt:lpstr>Habitat Restoration- trash removal</vt:lpstr>
      <vt:lpstr>Mulloch Creek Habitat Shoreline Stabilization</vt:lpstr>
      <vt:lpstr>Mulloch Creek Habitat restoration pre-exotic removal </vt:lpstr>
      <vt:lpstr>Exotics for removing</vt:lpstr>
      <vt:lpstr>Exotic removal funded by EMDD</vt:lpstr>
      <vt:lpstr>Exotics removed (Melaleuca and Brazilian pepper) </vt:lpstr>
      <vt:lpstr>Air potato and exotic removal (cont’)</vt:lpstr>
      <vt:lpstr>MULLOCK CREEK SHORELINE STABILIZATION DEMONSTRATION PROJECT  help convert an invasive exotic infested storm water canal into a restored shoreline for native plants and animals </vt:lpstr>
      <vt:lpstr>Work Day June 2009- pumping muck planting etc.</vt:lpstr>
      <vt:lpstr>Native plantings from FGCU Arts Complex</vt:lpstr>
      <vt:lpstr>Slide 21</vt:lpstr>
      <vt:lpstr>Demographics of the class</vt:lpstr>
      <vt:lpstr>September, 2009 plant growth- note lack of (most) air potatoes!</vt:lpstr>
      <vt:lpstr>October, 2009 Weed pulling and Planting of trees and shrubs </vt:lpstr>
      <vt:lpstr>Part of the crew</vt:lpstr>
      <vt:lpstr>Pulling grass</vt:lpstr>
      <vt:lpstr>Teamwork!</vt:lpstr>
      <vt:lpstr>Hard workers</vt:lpstr>
      <vt:lpstr>Plants arriving</vt:lpstr>
      <vt:lpstr>Digging holes</vt:lpstr>
      <vt:lpstr>Learning from Mike Weston (DOF)</vt:lpstr>
      <vt:lpstr>more grass pulled!</vt:lpstr>
      <vt:lpstr>Diligently working </vt:lpstr>
      <vt:lpstr>Almost done</vt:lpstr>
      <vt:lpstr>Looking good!</vt:lpstr>
      <vt:lpstr>R&amp;R was valuable time</vt:lpstr>
      <vt:lpstr>Partner with Laurie Coventry-Payne’s Fall 2009 Colloquium class</vt:lpstr>
      <vt:lpstr>What did students feel they accomplished?</vt:lpstr>
      <vt:lpstr>How did students feel after having completed the project? </vt:lpstr>
      <vt:lpstr>How did students feel after having completed the project? </vt:lpstr>
      <vt:lpstr>  Did students feel the work they did is of lasting value? </vt:lpstr>
      <vt:lpstr>  Did students feel the work they did is of lasting value? </vt:lpstr>
      <vt:lpstr> What was the impact on students personally? </vt:lpstr>
      <vt:lpstr>What was the impact of the project on students personally? </vt:lpstr>
      <vt:lpstr>Student-created website  some testimonials </vt:lpstr>
      <vt:lpstr>STUDENT UNDERSTANDING OF COURSE-BASED SERVICE LEARNING INCREASED OVERALL AFTER UNIVERSITY COLLOQUIUM</vt:lpstr>
      <vt:lpstr>STUDENT SELF-REPORTS ON PERSONAL COMMUNITY AWARENESS AND INVOLVEMENT</vt:lpstr>
      <vt:lpstr>2012 update</vt:lpstr>
      <vt:lpstr>2012 air potatoes war continues</vt:lpstr>
      <vt:lpstr>2012 Env. Bio. SWF Maintenance</vt:lpstr>
    </vt:vector>
  </TitlesOfParts>
  <Company>Florida Gulf Coast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Acute Effects Of A Handling Stressor On Select Oreochromis aureus  Plasma Components Nora E. Demers College of Arts &amp; Sciences Florida Gulf Coast University    Does the fight or flight response enhance innate immunity? </dc:title>
  <dc:creator>Administrator</dc:creator>
  <cp:lastModifiedBy>Your User Name</cp:lastModifiedBy>
  <cp:revision>1059</cp:revision>
  <dcterms:created xsi:type="dcterms:W3CDTF">2004-04-09T18:54:25Z</dcterms:created>
  <dcterms:modified xsi:type="dcterms:W3CDTF">2012-10-11T14:05:48Z</dcterms:modified>
</cp:coreProperties>
</file>